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jpeg" ContentType="image/jpe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369" r:id="rId3"/>
    <p:sldId id="390" r:id="rId4"/>
    <p:sldId id="551" r:id="rId5"/>
    <p:sldId id="552" r:id="rId6"/>
    <p:sldId id="553" r:id="rId7"/>
    <p:sldId id="449" r:id="rId8"/>
    <p:sldId id="525" r:id="rId9"/>
    <p:sldId id="524" r:id="rId10"/>
    <p:sldId id="526" r:id="rId11"/>
    <p:sldId id="488" r:id="rId13"/>
    <p:sldId id="523" r:id="rId14"/>
    <p:sldId id="529" r:id="rId15"/>
    <p:sldId id="522" r:id="rId16"/>
    <p:sldId id="489" r:id="rId17"/>
    <p:sldId id="533" r:id="rId18"/>
    <p:sldId id="490" r:id="rId19"/>
    <p:sldId id="532" r:id="rId20"/>
    <p:sldId id="491" r:id="rId21"/>
    <p:sldId id="505" r:id="rId22"/>
    <p:sldId id="503" r:id="rId23"/>
    <p:sldId id="535" r:id="rId24"/>
    <p:sldId id="448" r:id="rId25"/>
    <p:sldId id="534" r:id="rId26"/>
    <p:sldId id="528" r:id="rId27"/>
    <p:sldId id="486" r:id="rId28"/>
    <p:sldId id="517" r:id="rId29"/>
    <p:sldId id="518" r:id="rId30"/>
    <p:sldId id="538" r:id="rId31"/>
    <p:sldId id="359" r:id="rId32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99"/>
    <a:srgbClr val="EB2A03"/>
    <a:srgbClr val="FF6600"/>
    <a:srgbClr val="CC0066"/>
    <a:srgbClr val="149494"/>
    <a:srgbClr val="66FF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359"/>
  </p:normalViewPr>
  <p:slideViewPr>
    <p:cSldViewPr showGuides="1">
      <p:cViewPr varScale="1">
        <p:scale>
          <a:sx n="84" d="100"/>
          <a:sy n="84" d="100"/>
        </p:scale>
        <p:origin x="-594" y="-72"/>
      </p:cViewPr>
      <p:guideLst>
        <p:guide orient="horz" pos="2261"/>
        <p:guide pos="28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/>
          <p:nvPr>
            <p:ph type="sldImg"/>
          </p:nvPr>
        </p:nvSpPr>
        <p:spPr>
          <a:xfrm>
            <a:off x="1050925" y="754063"/>
            <a:ext cx="4572000" cy="3294062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1" name="Rectangle 3"/>
          <p:cNvSpPr>
            <a:spLocks noGrp="1"/>
          </p:cNvSpPr>
          <p:nvPr>
            <p:ph type="body" sz="quarter"/>
          </p:nvPr>
        </p:nvSpPr>
        <p:spPr>
          <a:xfrm>
            <a:off x="538163" y="4387850"/>
            <a:ext cx="5780087" cy="395287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p>
            <a:pPr lvl="0"/>
            <a:r>
              <a:rPr lang="zh-CN" altLang="en-US" dirty="0"/>
              <a:t>单击此处编辑母版文本样式
第二级
第三级
第四级
第五级</a:t>
            </a:r>
            <a:endParaRPr lang="zh-CN" altLang="en-US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49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幻灯片图像占位符 1"/>
          <p:cNvSpPr/>
          <p:nvPr>
            <p:ph type="sldImg"/>
          </p:nvPr>
        </p:nvSpPr>
        <p:spPr/>
      </p:sp>
      <p:sp>
        <p:nvSpPr>
          <p:cNvPr id="11266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lvl="0" algn="r" eaLnBrk="1" fontAlgn="base" hangingPunct="1"/>
            <a:fld id="{9A0DB2DC-4C9A-4742-B13C-FB6460FD3503}" type="slidenum">
              <a:rPr lang="zh-CN" altLang="zh-CN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zh-CN" sz="14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w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wmf"/><Relationship Id="rId1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3" name="AutoShape 2"/>
          <p:cNvSpPr/>
          <p:nvPr/>
        </p:nvSpPr>
        <p:spPr>
          <a:xfrm>
            <a:off x="0" y="0"/>
            <a:ext cx="9144000" cy="1628775"/>
          </a:xfrm>
          <a:prstGeom prst="flowChartProcess">
            <a:avLst/>
          </a:prstGeom>
          <a:solidFill>
            <a:srgbClr val="00808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4" name="Rectangle 5"/>
          <p:cNvSpPr/>
          <p:nvPr/>
        </p:nvSpPr>
        <p:spPr>
          <a:xfrm>
            <a:off x="1970088" y="3240088"/>
            <a:ext cx="4932362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r>
              <a:rPr lang="en-US" altLang="zh-CN" sz="4400" dirty="0">
                <a:solidFill>
                  <a:srgbClr val="CC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13.3.2</a:t>
            </a:r>
            <a:r>
              <a:rPr lang="zh-CN" altLang="en-US" sz="4400" dirty="0">
                <a:solidFill>
                  <a:srgbClr val="CC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等边三角形</a:t>
            </a:r>
            <a:endParaRPr lang="zh-CN" altLang="en-US" sz="4400" dirty="0">
              <a:solidFill>
                <a:srgbClr val="CC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5" name="Text Box 4"/>
          <p:cNvSpPr txBox="1"/>
          <p:nvPr/>
        </p:nvSpPr>
        <p:spPr>
          <a:xfrm>
            <a:off x="0" y="1643063"/>
            <a:ext cx="8893175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6000" dirty="0">
                <a:solidFill>
                  <a:srgbClr val="070707"/>
                </a:solidFill>
                <a:latin typeface="隶书" pitchFamily="49" charset="-122"/>
                <a:ea typeface="隶书" pitchFamily="49" charset="-122"/>
              </a:rPr>
              <a:t>第十三章  轴对称</a:t>
            </a:r>
            <a:endParaRPr lang="zh-CN" altLang="en-US" sz="6000" dirty="0">
              <a:solidFill>
                <a:srgbClr val="070707"/>
              </a:solidFill>
              <a:latin typeface="隶书" pitchFamily="49" charset="-122"/>
              <a:ea typeface="隶书" pitchFamily="49" charset="-122"/>
            </a:endParaRPr>
          </a:p>
        </p:txBody>
      </p:sp>
      <p:graphicFrame>
        <p:nvGraphicFramePr>
          <p:cNvPr id="3076" name="Object 5"/>
          <p:cNvGraphicFramePr/>
          <p:nvPr/>
        </p:nvGraphicFramePr>
        <p:xfrm>
          <a:off x="1116013" y="692150"/>
          <a:ext cx="1655762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" r:id="rId1" imgW="3267075" imgH="1476375" progId="PBrush">
                  <p:embed/>
                </p:oleObj>
              </mc:Choice>
              <mc:Fallback>
                <p:oleObj name="" r:id="rId1" imgW="3267075" imgH="1476375" progId="PBrush">
                  <p:embed/>
                  <p:pic>
                    <p:nvPicPr>
                      <p:cNvPr id="0" name="图片 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116013" y="692150"/>
                        <a:ext cx="1655762" cy="7397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AutoShape 7"/>
          <p:cNvSpPr/>
          <p:nvPr/>
        </p:nvSpPr>
        <p:spPr>
          <a:xfrm>
            <a:off x="0" y="6429375"/>
            <a:ext cx="9144000" cy="428625"/>
          </a:xfrm>
          <a:prstGeom prst="flowChartProcess">
            <a:avLst/>
          </a:prstGeom>
          <a:solidFill>
            <a:srgbClr val="00808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54" name="Rectangle 5"/>
          <p:cNvSpPr>
            <a:spLocks noChangeArrowheads="1"/>
          </p:cNvSpPr>
          <p:nvPr/>
        </p:nvSpPr>
        <p:spPr bwMode="auto">
          <a:xfrm>
            <a:off x="927100" y="4235450"/>
            <a:ext cx="727075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</a:t>
            </a:r>
            <a:r>
              <a:rPr kumimoji="0" lang="en-US" altLang="zh-CN" sz="3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课时  等边三角形的性质与判定</a:t>
            </a:r>
            <a:endParaRPr kumimoji="0" lang="zh-CN" altLang="en-US" sz="3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8" name="Group 255"/>
          <p:cNvGraphicFramePr>
            <a:graphicFrameLocks noGrp="1"/>
          </p:cNvGraphicFramePr>
          <p:nvPr/>
        </p:nvGraphicFramePr>
        <p:xfrm>
          <a:off x="42863" y="1595438"/>
          <a:ext cx="8966200" cy="3567113"/>
        </p:xfrm>
        <a:graphic>
          <a:graphicData uri="http://schemas.openxmlformats.org/drawingml/2006/table">
            <a:tbl>
              <a:tblPr/>
              <a:tblGrid>
                <a:gridCol w="936625"/>
                <a:gridCol w="3713163"/>
                <a:gridCol w="4316412"/>
              </a:tblGrid>
              <a:tr h="678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图形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等腰三角形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5031">
                <a:tc rowSpan="4">
                  <a:txBody>
                    <a:bodyPr/>
                    <a:lstStyle/>
                    <a:p>
                      <a:pPr marL="0" marR="0" lvl="0" indent="7493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7200F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　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性      质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vert="eaVert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行楷" pitchFamily="2" charset="-122"/>
                        <a:ea typeface="华文行楷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行楷" pitchFamily="2" charset="-122"/>
                        <a:ea typeface="华文行楷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4056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行楷" pitchFamily="2" charset="-122"/>
                        <a:ea typeface="华文行楷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行楷" pitchFamily="2" charset="-122"/>
                        <a:ea typeface="华文行楷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46163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华文行楷" pitchFamily="2" charset="-122"/>
                        <a:ea typeface="华文行楷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6575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行楷" pitchFamily="2" charset="-122"/>
                        <a:ea typeface="华文行楷" pitchFamily="2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华文行楷" pitchFamily="2" charset="-122"/>
                        <a:ea typeface="华文行楷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29"/>
          <p:cNvSpPr/>
          <p:nvPr/>
        </p:nvSpPr>
        <p:spPr>
          <a:xfrm>
            <a:off x="4714875" y="3563938"/>
            <a:ext cx="4387850" cy="831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每一边上的中线、高和这一边所对的角的平分线互相重合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Rectangle 30"/>
          <p:cNvSpPr/>
          <p:nvPr/>
        </p:nvSpPr>
        <p:spPr>
          <a:xfrm>
            <a:off x="4787900" y="2916238"/>
            <a:ext cx="3024188" cy="4619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三个角都相等，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314" name="Rectangle 31"/>
          <p:cNvSpPr/>
          <p:nvPr/>
        </p:nvSpPr>
        <p:spPr>
          <a:xfrm>
            <a:off x="1860550" y="3541713"/>
            <a:ext cx="2597150" cy="831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en-US" altLang="zh-CN" sz="24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4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Rectangle 34"/>
          <p:cNvSpPr/>
          <p:nvPr/>
        </p:nvSpPr>
        <p:spPr>
          <a:xfrm>
            <a:off x="5075238" y="4479925"/>
            <a:ext cx="360045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对称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轴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条）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316" name="Rectangle 36"/>
          <p:cNvSpPr/>
          <p:nvPr/>
        </p:nvSpPr>
        <p:spPr>
          <a:xfrm>
            <a:off x="5507038" y="1860550"/>
            <a:ext cx="2368550" cy="461963"/>
          </a:xfrm>
          <a:prstGeom prst="rect">
            <a:avLst/>
          </a:prstGeom>
          <a:noFill/>
          <a:ln w="12700">
            <a:noFill/>
          </a:ln>
        </p:spPr>
        <p:txBody>
          <a:bodyPr lIns="91431" tIns="45716" rIns="91431" bIns="45716" anchor="t">
            <a:spAutoFit/>
          </a:bodyPr>
          <a:p>
            <a:pPr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等边三角形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Rectangle 41"/>
          <p:cNvSpPr/>
          <p:nvPr/>
        </p:nvSpPr>
        <p:spPr>
          <a:xfrm>
            <a:off x="1258888" y="4479925"/>
            <a:ext cx="3529012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对称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轴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条）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Rectangle 42"/>
          <p:cNvSpPr/>
          <p:nvPr/>
        </p:nvSpPr>
        <p:spPr>
          <a:xfrm>
            <a:off x="1547813" y="3000375"/>
            <a:ext cx="2735262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两个底角相等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Rectangle 43"/>
          <p:cNvSpPr/>
          <p:nvPr/>
        </p:nvSpPr>
        <p:spPr>
          <a:xfrm>
            <a:off x="1114425" y="3492500"/>
            <a:ext cx="3816350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底边上的中线、高和顶角的平分线互相重合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Rectangle 231"/>
          <p:cNvSpPr/>
          <p:nvPr/>
        </p:nvSpPr>
        <p:spPr>
          <a:xfrm>
            <a:off x="7019925" y="2886075"/>
            <a:ext cx="16129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且都是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60º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8" name="Rectangle 242"/>
          <p:cNvSpPr/>
          <p:nvPr/>
        </p:nvSpPr>
        <p:spPr>
          <a:xfrm>
            <a:off x="1547813" y="2411413"/>
            <a:ext cx="2735262" cy="4619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两条边相等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Rectangle 243"/>
          <p:cNvSpPr/>
          <p:nvPr/>
        </p:nvSpPr>
        <p:spPr>
          <a:xfrm>
            <a:off x="5003800" y="2384425"/>
            <a:ext cx="3024188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三条边都相等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323" name="圆角矩形 31"/>
          <p:cNvSpPr/>
          <p:nvPr/>
        </p:nvSpPr>
        <p:spPr>
          <a:xfrm>
            <a:off x="187325" y="917575"/>
            <a:ext cx="1500188" cy="44767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知识要点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文本框 99"/>
          <p:cNvSpPr txBox="1"/>
          <p:nvPr/>
        </p:nvSpPr>
        <p:spPr>
          <a:xfrm>
            <a:off x="219075" y="882650"/>
            <a:ext cx="7975600" cy="17541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例</a:t>
            </a:r>
            <a:r>
              <a:rPr lang="en-US" altLang="zh-CN" sz="280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 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如图，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ABC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是等边三角形，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E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是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上一点，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D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是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BC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延长线上一点，连接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BE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DE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，若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ABE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40°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BE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DE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，求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CED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的度数．</a:t>
            </a:r>
            <a:endParaRPr lang="zh-CN" altLang="en-US" sz="28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7475" y="2595563"/>
            <a:ext cx="8248650" cy="39719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indent="266700">
              <a:lnSpc>
                <a:spcPct val="13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∵△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ABC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是等边三角形，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ABC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ACB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60°.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∵∠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ABE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40°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EBC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ABC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－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ABE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60°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－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40°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20°.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∵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EBC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20°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3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CED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ACB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－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40°.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13315" name="图片 5" descr="753T28Q$31G)24)9JU{X0~S"/>
          <p:cNvPicPr>
            <a:picLocks noChangeAspect="1"/>
          </p:cNvPicPr>
          <p:nvPr/>
        </p:nvPicPr>
        <p:blipFill>
          <a:blip r:embed="rId1"/>
          <a:srcRect r="8374" b="-275"/>
          <a:stretch>
            <a:fillRect/>
          </a:stretch>
        </p:blipFill>
        <p:spPr>
          <a:xfrm>
            <a:off x="6369050" y="2352675"/>
            <a:ext cx="2695575" cy="1854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圆角矩形 31"/>
          <p:cNvSpPr/>
          <p:nvPr/>
        </p:nvSpPr>
        <p:spPr>
          <a:xfrm>
            <a:off x="301625" y="517525"/>
            <a:ext cx="1500188" cy="44767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典例精析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5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charRg st="15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31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charRg st="31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charRg st="42" end="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71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charRg st="71" end="7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79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charRg st="79" end="9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93" end="1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charRg st="93" end="1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28600" y="604838"/>
            <a:ext cx="1960563" cy="519113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 noProof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仿宋_GB2312" charset="-122"/>
              </a:rPr>
              <a:t>变式训练：</a:t>
            </a:r>
            <a:endParaRPr lang="zh-CN" altLang="en-US" sz="2800" noProof="1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黑体" panose="02010609060101010101" pitchFamily="49" charset="-122"/>
              <a:cs typeface="仿宋_GB2312" charset="-122"/>
            </a:endParaRPr>
          </a:p>
        </p:txBody>
      </p:sp>
      <p:sp>
        <p:nvSpPr>
          <p:cNvPr id="15362" name="文本框 101"/>
          <p:cNvSpPr txBox="1"/>
          <p:nvPr/>
        </p:nvSpPr>
        <p:spPr>
          <a:xfrm>
            <a:off x="228600" y="876300"/>
            <a:ext cx="8378825" cy="1371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如图，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△ABC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是等边三角形，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BD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平分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∠ABC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，延长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BC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到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E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，使得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CE=CD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．求证：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BD=DE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．</a:t>
            </a:r>
            <a:endParaRPr lang="zh-CN" altLang="en-US" sz="28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aphicFrame>
        <p:nvGraphicFramePr>
          <p:cNvPr id="15363" name="对象 2"/>
          <p:cNvGraphicFramePr/>
          <p:nvPr/>
        </p:nvGraphicFramePr>
        <p:xfrm>
          <a:off x="6816725" y="1944688"/>
          <a:ext cx="2243138" cy="181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666875" imgH="1181100" progId="Paint.Picture">
                  <p:embed/>
                </p:oleObj>
              </mc:Choice>
              <mc:Fallback>
                <p:oleObj name="" r:id="rId1" imgW="1666875" imgH="1181100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816725" y="1944688"/>
                        <a:ext cx="2243138" cy="1816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255588" y="2260600"/>
            <a:ext cx="6588125" cy="3892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证明：∵△ABC是等边三角形，BD是角平分线，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∴∠ABC=∠ACB=60°，∠DBC=30°．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又∵CE=CD，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∴∠CDE=∠CED．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又∵∠BCD=∠CDE+∠CED，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∴∠CDE=∠CED=30°．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∴∠DBC=∠DEC．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∴DB=DE（等角对等边）．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24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charRg st="24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61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charRg st="61" end="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70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charRg st="70" end="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82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charRg st="82" end="10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100" end="1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charRg st="100" end="1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116" end="1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charRg st="116" end="1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128" end="1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charRg st="128" end="1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文本框 99"/>
          <p:cNvSpPr txBox="1"/>
          <p:nvPr/>
        </p:nvSpPr>
        <p:spPr>
          <a:xfrm>
            <a:off x="115888" y="409575"/>
            <a:ext cx="6753225" cy="24780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40000"/>
              </a:lnSpc>
            </a:pPr>
            <a:r>
              <a:rPr lang="zh-CN" altLang="en-US" sz="280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例</a:t>
            </a:r>
            <a:r>
              <a:rPr lang="en-US" altLang="zh-CN" sz="280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  △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ABC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为正三角形，点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M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是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BC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边上任意一点，点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N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是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CA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边上任意一点，且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BM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CN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BN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与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AM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相交于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Q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点，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BQM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等于多少度？</a:t>
            </a:r>
            <a:endParaRPr lang="zh-CN" altLang="en-US" sz="28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5888" y="2887663"/>
            <a:ext cx="7672387" cy="36750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indent="266700">
              <a:lnSpc>
                <a:spcPct val="12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∵△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ABC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为正三角形，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ABC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BAC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60°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BC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2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又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∵BM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CN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∴△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AMB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≌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BNC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(SAS)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BAM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CBN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BQM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ABQ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＋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BAM</a:t>
            </a:r>
            <a:endParaRPr lang="en-US" altLang="zh-CN" sz="2800" i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20000"/>
              </a:lnSpc>
            </a:pP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           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ABQ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＋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CBN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ABC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60°.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16387" name="图片 2" descr="W)NZOYPTE~YE`MVP~7T}C3H"/>
          <p:cNvPicPr>
            <a:picLocks noChangeAspect="1"/>
          </p:cNvPicPr>
          <p:nvPr/>
        </p:nvPicPr>
        <p:blipFill>
          <a:blip r:embed="rId1"/>
          <a:srcRect t="10652" r="9500" b="2785"/>
          <a:stretch>
            <a:fillRect/>
          </a:stretch>
        </p:blipFill>
        <p:spPr>
          <a:xfrm>
            <a:off x="6869113" y="508000"/>
            <a:ext cx="2244725" cy="1914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4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charRg st="14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39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charRg st="39" end="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8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charRg st="48" end="6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65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charRg st="65" end="7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77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charRg st="77" end="9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93" end="1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charRg st="93" end="1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圆角矩形 31"/>
          <p:cNvSpPr/>
          <p:nvPr/>
        </p:nvSpPr>
        <p:spPr>
          <a:xfrm>
            <a:off x="107950" y="1196975"/>
            <a:ext cx="1752600" cy="4286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类比探究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434" name="组合 6147"/>
          <p:cNvGrpSpPr/>
          <p:nvPr/>
        </p:nvGrpSpPr>
        <p:grpSpPr>
          <a:xfrm>
            <a:off x="250825" y="241300"/>
            <a:ext cx="3614738" cy="836613"/>
            <a:chOff x="0" y="0"/>
            <a:chExt cx="5689" cy="1316"/>
          </a:xfrm>
        </p:grpSpPr>
        <p:sp>
          <p:nvSpPr>
            <p:cNvPr id="18435" name="矩形 7"/>
            <p:cNvSpPr/>
            <p:nvPr/>
          </p:nvSpPr>
          <p:spPr>
            <a:xfrm>
              <a:off x="882" y="0"/>
              <a:ext cx="2634" cy="1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sq" cmpd="sng">
              <a:solidFill>
                <a:srgbClr val="DDDDDD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36" name="任意多边形 16"/>
            <p:cNvSpPr/>
            <p:nvPr/>
          </p:nvSpPr>
          <p:spPr>
            <a:xfrm>
              <a:off x="0" y="454"/>
              <a:ext cx="826" cy="7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pathLst>
                <a:path w="696310" h="696310">
                  <a:moveTo>
                    <a:pt x="0" y="0"/>
                  </a:moveTo>
                  <a:lnTo>
                    <a:pt x="459827" y="0"/>
                  </a:lnTo>
                  <a:lnTo>
                    <a:pt x="459827" y="236483"/>
                  </a:lnTo>
                  <a:lnTo>
                    <a:pt x="696310" y="236483"/>
                  </a:lnTo>
                  <a:lnTo>
                    <a:pt x="696310" y="696310"/>
                  </a:lnTo>
                  <a:lnTo>
                    <a:pt x="0" y="6963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37" name="矩形 17"/>
            <p:cNvSpPr/>
            <p:nvPr/>
          </p:nvSpPr>
          <p:spPr>
            <a:xfrm>
              <a:off x="570" y="374"/>
              <a:ext cx="258" cy="265"/>
            </a:xfrm>
            <a:prstGeom prst="rect">
              <a:avLst/>
            </a:prstGeom>
            <a:solidFill>
              <a:srgbClr val="008080">
                <a:alpha val="50980"/>
              </a:srgbClr>
            </a:solidFill>
            <a:ln w="9525">
              <a:noFill/>
            </a:ln>
          </p:spPr>
          <p:txBody>
            <a:bodyPr lIns="0" tIns="215900" rIns="179705" bIns="0" anchor="ctr"/>
            <a:p>
              <a:pPr algn="ctr"/>
              <a:endParaRPr lang="zh-CN" altLang="en-US" sz="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438" name="文本框 6151"/>
            <p:cNvSpPr txBox="1"/>
            <p:nvPr/>
          </p:nvSpPr>
          <p:spPr>
            <a:xfrm>
              <a:off x="877" y="431"/>
              <a:ext cx="4812" cy="82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2800" b="1" dirty="0">
                  <a:solidFill>
                    <a:srgbClr val="00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等边三角形的判定</a:t>
              </a:r>
              <a:endParaRPr lang="zh-CN" altLang="en-US" sz="2800" b="1" dirty="0">
                <a:solidFill>
                  <a:srgbClr val="00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8439" name="文本框 6152"/>
            <p:cNvSpPr txBox="1"/>
            <p:nvPr/>
          </p:nvSpPr>
          <p:spPr>
            <a:xfrm>
              <a:off x="0" y="453"/>
              <a:ext cx="872" cy="86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280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二</a:t>
              </a:r>
              <a:endPara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9" name="Group 255"/>
          <p:cNvGraphicFramePr>
            <a:graphicFrameLocks noGrp="1"/>
          </p:cNvGraphicFramePr>
          <p:nvPr/>
        </p:nvGraphicFramePr>
        <p:xfrm>
          <a:off x="71438" y="1744663"/>
          <a:ext cx="8966200" cy="3122613"/>
        </p:xfrm>
        <a:graphic>
          <a:graphicData uri="http://schemas.openxmlformats.org/drawingml/2006/table">
            <a:tbl>
              <a:tblPr/>
              <a:tblGrid>
                <a:gridCol w="936625"/>
                <a:gridCol w="3996055"/>
                <a:gridCol w="4033520"/>
              </a:tblGrid>
              <a:tr h="5513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图形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等腰三角形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89087">
                <a:tc rowSpan="2">
                  <a:txBody>
                    <a:bodyPr/>
                    <a:lstStyle/>
                    <a:p>
                      <a:pPr marL="457200" marR="0" lvl="1" indent="7493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判  定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90000" marR="90000" marT="46800" marB="46800" vert="eaVert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行楷" pitchFamily="2" charset="-122"/>
                        <a:ea typeface="华文行楷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华文行楷" pitchFamily="2" charset="-122"/>
                        <a:ea typeface="华文行楷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82738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</a:t>
                      </a:r>
                      <a:endParaRPr kumimoji="0" lang="en-US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华文行楷" pitchFamily="2" charset="-122"/>
                        <a:ea typeface="华文行楷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Rectangle 30"/>
          <p:cNvSpPr/>
          <p:nvPr/>
        </p:nvSpPr>
        <p:spPr>
          <a:xfrm>
            <a:off x="5076825" y="3500438"/>
            <a:ext cx="3455988" cy="11890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三个角都相等的三角形是等边三角形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58" name="Rectangle 31"/>
          <p:cNvSpPr/>
          <p:nvPr/>
        </p:nvSpPr>
        <p:spPr>
          <a:xfrm>
            <a:off x="1860550" y="3425825"/>
            <a:ext cx="2597150" cy="831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en-US" altLang="zh-CN" sz="24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400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59" name="Rectangle 36"/>
          <p:cNvSpPr/>
          <p:nvPr/>
        </p:nvSpPr>
        <p:spPr>
          <a:xfrm>
            <a:off x="5507038" y="1744663"/>
            <a:ext cx="2368550" cy="461962"/>
          </a:xfrm>
          <a:prstGeom prst="rect">
            <a:avLst/>
          </a:prstGeom>
          <a:noFill/>
          <a:ln w="12700">
            <a:noFill/>
          </a:ln>
        </p:spPr>
        <p:txBody>
          <a:bodyPr lIns="91431" tIns="45716" rIns="91431" bIns="45716" anchor="t">
            <a:spAutoFit/>
          </a:bodyPr>
          <a:p>
            <a:pPr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等边三角形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Rectangle 42"/>
          <p:cNvSpPr/>
          <p:nvPr/>
        </p:nvSpPr>
        <p:spPr>
          <a:xfrm>
            <a:off x="1116013" y="3427413"/>
            <a:ext cx="3816350" cy="11890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从角看：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两个角相等的三角形是等腰三角形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Rectangle 242"/>
          <p:cNvSpPr/>
          <p:nvPr/>
        </p:nvSpPr>
        <p:spPr>
          <a:xfrm>
            <a:off x="1116013" y="2203450"/>
            <a:ext cx="3455987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从边看：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两条边相等的三角形是等腰三角形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Rectangle 243"/>
          <p:cNvSpPr/>
          <p:nvPr/>
        </p:nvSpPr>
        <p:spPr>
          <a:xfrm>
            <a:off x="5003800" y="2203450"/>
            <a:ext cx="3455988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三条边都相等的三角形是等边三角形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Rectangle 14"/>
          <p:cNvSpPr/>
          <p:nvPr/>
        </p:nvSpPr>
        <p:spPr>
          <a:xfrm>
            <a:off x="107950" y="5122863"/>
            <a:ext cx="8820150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小明认为还有第三种方法</a:t>
            </a:r>
            <a:r>
              <a:rPr lang="zh-CN" altLang="en-US" sz="2400" dirty="0">
                <a:latin typeface="Arial" panose="020B0604020202020204" pitchFamily="34" charset="0"/>
                <a:ea typeface="黑体" panose="02010609060101010101" pitchFamily="49" charset="-122"/>
              </a:rPr>
              <a:t>“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两条边相等且有一个角是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60</a:t>
            </a:r>
            <a:r>
              <a:rPr lang="en-US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°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的三角形也是等边三角形</a:t>
            </a:r>
            <a:r>
              <a:rPr lang="zh-CN" altLang="en-US" sz="2400" dirty="0">
                <a:latin typeface="Arial" panose="020B0604020202020204" pitchFamily="34" charset="0"/>
                <a:ea typeface="黑体" panose="02010609060101010101" pitchFamily="49" charset="-122"/>
              </a:rPr>
              <a:t>”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，你同意吗？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Rectangle 14"/>
          <p:cNvSpPr/>
          <p:nvPr/>
        </p:nvSpPr>
        <p:spPr>
          <a:xfrm>
            <a:off x="71438" y="5133975"/>
            <a:ext cx="8820150" cy="1189038"/>
          </a:xfrm>
          <a:prstGeom prst="rect">
            <a:avLst/>
          </a:prstGeom>
          <a:solidFill>
            <a:schemeClr val="accent1"/>
          </a:solidFill>
          <a:ln w="9525">
            <a:noFill/>
            <a:miter/>
          </a:ln>
        </p:spPr>
        <p:txBody>
          <a:bodyPr>
            <a:spAutoFit/>
          </a:bodyPr>
          <a:p>
            <a:pPr lvl="0" eaLnBrk="1" fontAlgn="base" hangingPunct="1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400" strike="noStrike" noProof="1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等边三角形的判定方法：</a:t>
            </a:r>
            <a:endParaRPr lang="zh-CN" altLang="en-US" sz="2400" strike="noStrike" noProof="1" dirty="0">
              <a:solidFill>
                <a:schemeClr val="accent6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fontAlgn="base" hangingPunct="1">
              <a:lnSpc>
                <a:spcPct val="150000"/>
              </a:lnSpc>
            </a:pPr>
            <a:r>
              <a:rPr lang="zh-CN" altLang="en-US" sz="2400" strike="noStrike" noProof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      有一个角是</a:t>
            </a:r>
            <a:r>
              <a:rPr lang="en-US" altLang="zh-CN" sz="2400" b="1" strike="noStrike" noProof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60°</a:t>
            </a:r>
            <a:r>
              <a:rPr lang="zh-CN" altLang="en-US" sz="2400" strike="noStrike" noProof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的等腰三角形是等边三角形</a:t>
            </a:r>
            <a:r>
              <a:rPr lang="en-US" altLang="zh-CN" sz="2400" strike="noStrike" noProof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.</a:t>
            </a:r>
            <a:endParaRPr lang="en-US" altLang="zh-CN" sz="2400" strike="noStrike" noProof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19" grpId="0"/>
      <p:bldP spid="20" grpId="0"/>
      <p:bldP spid="22" grpId="0"/>
      <p:bldP spid="23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Rectangle 5"/>
          <p:cNvSpPr/>
          <p:nvPr/>
        </p:nvSpPr>
        <p:spPr>
          <a:xfrm>
            <a:off x="373063" y="957263"/>
            <a:ext cx="8397875" cy="5191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2699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辩一辩：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根据条件判断下列三角形是否为等边三角形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25"/>
          <p:cNvGrpSpPr/>
          <p:nvPr/>
        </p:nvGrpSpPr>
        <p:grpSpPr>
          <a:xfrm>
            <a:off x="1447800" y="2057400"/>
            <a:ext cx="1384300" cy="1893888"/>
            <a:chOff x="1447800" y="2057400"/>
            <a:chExt cx="1384300" cy="1893888"/>
          </a:xfrm>
        </p:grpSpPr>
        <p:sp>
          <p:nvSpPr>
            <p:cNvPr id="19459" name="TextBox 12"/>
            <p:cNvSpPr txBox="1"/>
            <p:nvPr/>
          </p:nvSpPr>
          <p:spPr>
            <a:xfrm>
              <a:off x="1676430" y="3581848"/>
              <a:ext cx="685891" cy="36944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b="1" dirty="0">
                  <a:latin typeface="Arial" panose="020B0604020202020204" pitchFamily="34" charset="0"/>
                  <a:ea typeface="宋体" panose="02010600030101010101" pitchFamily="2" charset="-122"/>
                </a:rPr>
                <a:t>（</a:t>
              </a:r>
              <a:r>
                <a:rPr lang="en-US" altLang="zh-CN" b="1" dirty="0"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r>
                <a:rPr lang="zh-CN" altLang="en-US" b="1" dirty="0">
                  <a:latin typeface="Arial" panose="020B0604020202020204" pitchFamily="34" charset="0"/>
                  <a:ea typeface="宋体" panose="02010600030101010101" pitchFamily="2" charset="-122"/>
                </a:rPr>
                <a:t>）</a:t>
              </a:r>
              <a:endParaRPr lang="zh-CN" altLang="en-US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19460" name="Picture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447800" y="2057400"/>
              <a:ext cx="1384300" cy="1524448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" name="组合 29"/>
          <p:cNvGrpSpPr/>
          <p:nvPr/>
        </p:nvGrpSpPr>
        <p:grpSpPr>
          <a:xfrm>
            <a:off x="3810000" y="1981200"/>
            <a:ext cx="1447800" cy="1970088"/>
            <a:chOff x="3810000" y="1981200"/>
            <a:chExt cx="1447800" cy="1969532"/>
          </a:xfrm>
        </p:grpSpPr>
        <p:pic>
          <p:nvPicPr>
            <p:cNvPr id="19462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10000" y="1981200"/>
              <a:ext cx="1447800" cy="161812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63" name="TextBox 16"/>
            <p:cNvSpPr txBox="1"/>
            <p:nvPr/>
          </p:nvSpPr>
          <p:spPr>
            <a:xfrm>
              <a:off x="4114800" y="3581400"/>
              <a:ext cx="685800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b="1" dirty="0">
                  <a:latin typeface="Arial" panose="020B0604020202020204" pitchFamily="34" charset="0"/>
                  <a:ea typeface="宋体" panose="02010600030101010101" pitchFamily="2" charset="-122"/>
                </a:rPr>
                <a:t>（</a:t>
              </a:r>
              <a:r>
                <a:rPr lang="en-US" altLang="zh-CN" b="1" dirty="0"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r>
                <a:rPr lang="zh-CN" altLang="en-US" b="1" dirty="0">
                  <a:latin typeface="Arial" panose="020B0604020202020204" pitchFamily="34" charset="0"/>
                  <a:ea typeface="宋体" panose="02010600030101010101" pitchFamily="2" charset="-122"/>
                </a:rPr>
                <a:t>）</a:t>
              </a:r>
              <a:endParaRPr lang="zh-CN" altLang="en-US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30"/>
          <p:cNvGrpSpPr/>
          <p:nvPr/>
        </p:nvGrpSpPr>
        <p:grpSpPr>
          <a:xfrm>
            <a:off x="6019800" y="4125913"/>
            <a:ext cx="1531938" cy="1970087"/>
            <a:chOff x="6172200" y="1981201"/>
            <a:chExt cx="1532063" cy="1969531"/>
          </a:xfrm>
        </p:grpSpPr>
        <p:pic>
          <p:nvPicPr>
            <p:cNvPr id="19465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72200" y="1981201"/>
              <a:ext cx="1532063" cy="152399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66" name="TextBox 18"/>
            <p:cNvSpPr txBox="1"/>
            <p:nvPr/>
          </p:nvSpPr>
          <p:spPr>
            <a:xfrm>
              <a:off x="6553200" y="3581400"/>
              <a:ext cx="685800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b="1" dirty="0">
                  <a:latin typeface="Arial" panose="020B0604020202020204" pitchFamily="34" charset="0"/>
                  <a:ea typeface="宋体" panose="02010600030101010101" pitchFamily="2" charset="-122"/>
                </a:rPr>
                <a:t>（</a:t>
              </a:r>
              <a:r>
                <a:rPr lang="en-US" altLang="zh-CN" b="1" dirty="0">
                  <a:latin typeface="Arial" panose="020B0604020202020204" pitchFamily="34" charset="0"/>
                  <a:ea typeface="宋体" panose="02010600030101010101" pitchFamily="2" charset="-122"/>
                </a:rPr>
                <a:t>6</a:t>
              </a:r>
              <a:r>
                <a:rPr lang="zh-CN" altLang="en-US" b="1" dirty="0">
                  <a:latin typeface="Arial" panose="020B0604020202020204" pitchFamily="34" charset="0"/>
                  <a:ea typeface="宋体" panose="02010600030101010101" pitchFamily="2" charset="-122"/>
                </a:rPr>
                <a:t>）</a:t>
              </a:r>
              <a:endParaRPr lang="zh-CN" altLang="en-US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31"/>
          <p:cNvGrpSpPr/>
          <p:nvPr/>
        </p:nvGrpSpPr>
        <p:grpSpPr>
          <a:xfrm>
            <a:off x="3810000" y="4191000"/>
            <a:ext cx="1371600" cy="1828800"/>
            <a:chOff x="1447800" y="4114800"/>
            <a:chExt cx="1371600" cy="1828800"/>
          </a:xfrm>
        </p:grpSpPr>
        <p:pic>
          <p:nvPicPr>
            <p:cNvPr id="19468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7800" y="4114800"/>
              <a:ext cx="1371600" cy="140255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69" name="TextBox 20"/>
            <p:cNvSpPr txBox="1"/>
            <p:nvPr/>
          </p:nvSpPr>
          <p:spPr>
            <a:xfrm>
              <a:off x="1676400" y="5574268"/>
              <a:ext cx="685800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b="1" dirty="0">
                  <a:latin typeface="Arial" panose="020B0604020202020204" pitchFamily="34" charset="0"/>
                  <a:ea typeface="宋体" panose="02010600030101010101" pitchFamily="2" charset="-122"/>
                </a:rPr>
                <a:t>（</a:t>
              </a:r>
              <a:r>
                <a:rPr lang="en-US" altLang="zh-CN" b="1" dirty="0">
                  <a:latin typeface="Arial" panose="020B0604020202020204" pitchFamily="34" charset="0"/>
                  <a:ea typeface="宋体" panose="02010600030101010101" pitchFamily="2" charset="-122"/>
                </a:rPr>
                <a:t>5</a:t>
              </a:r>
              <a:r>
                <a:rPr lang="zh-CN" altLang="en-US" b="1" dirty="0">
                  <a:latin typeface="Arial" panose="020B0604020202020204" pitchFamily="34" charset="0"/>
                  <a:ea typeface="宋体" panose="02010600030101010101" pitchFamily="2" charset="-122"/>
                </a:rPr>
                <a:t>）</a:t>
              </a:r>
              <a:endParaRPr lang="zh-CN" altLang="en-US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2895600" y="2362200"/>
            <a:ext cx="544513" cy="9540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不</a:t>
            </a:r>
            <a:endParaRPr lang="en-US" altLang="zh-CN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是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257800" y="2590800"/>
            <a:ext cx="546100" cy="523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是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696200" y="4657725"/>
            <a:ext cx="546100" cy="523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是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696200" y="2590800"/>
            <a:ext cx="546100" cy="523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是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257800" y="4572000"/>
            <a:ext cx="546100" cy="523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是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7" name="组合 29"/>
          <p:cNvGrpSpPr/>
          <p:nvPr/>
        </p:nvGrpSpPr>
        <p:grpSpPr>
          <a:xfrm>
            <a:off x="1295400" y="4038600"/>
            <a:ext cx="1676400" cy="1981200"/>
            <a:chOff x="1295400" y="4038600"/>
            <a:chExt cx="1676400" cy="1981200"/>
          </a:xfrm>
        </p:grpSpPr>
        <p:sp>
          <p:nvSpPr>
            <p:cNvPr id="19476" name="TextBox 22"/>
            <p:cNvSpPr txBox="1"/>
            <p:nvPr/>
          </p:nvSpPr>
          <p:spPr>
            <a:xfrm>
              <a:off x="1676400" y="5650453"/>
              <a:ext cx="685800" cy="36934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b="1" dirty="0">
                  <a:latin typeface="Arial" panose="020B0604020202020204" pitchFamily="34" charset="0"/>
                  <a:ea typeface="宋体" panose="02010600030101010101" pitchFamily="2" charset="-122"/>
                </a:rPr>
                <a:t>（</a:t>
              </a:r>
              <a:r>
                <a:rPr lang="en-US" altLang="zh-CN" b="1" dirty="0">
                  <a:latin typeface="Arial" panose="020B0604020202020204" pitchFamily="34" charset="0"/>
                  <a:ea typeface="宋体" panose="02010600030101010101" pitchFamily="2" charset="-122"/>
                </a:rPr>
                <a:t>4</a:t>
              </a:r>
              <a:r>
                <a:rPr lang="zh-CN" altLang="en-US" b="1" dirty="0">
                  <a:latin typeface="Arial" panose="020B0604020202020204" pitchFamily="34" charset="0"/>
                  <a:ea typeface="宋体" panose="02010600030101010101" pitchFamily="2" charset="-122"/>
                </a:rPr>
                <a:t>）</a:t>
              </a:r>
              <a:endParaRPr lang="zh-CN" altLang="en-US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19477" name="Picture 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95400" y="4038600"/>
              <a:ext cx="1676400" cy="156975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8" name="组合 28"/>
          <p:cNvGrpSpPr/>
          <p:nvPr/>
        </p:nvGrpSpPr>
        <p:grpSpPr>
          <a:xfrm>
            <a:off x="6096000" y="2057400"/>
            <a:ext cx="1447800" cy="1970088"/>
            <a:chOff x="6096000" y="1981200"/>
            <a:chExt cx="1447800" cy="1970088"/>
          </a:xfrm>
        </p:grpSpPr>
        <p:pic>
          <p:nvPicPr>
            <p:cNvPr id="19479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96000" y="1981200"/>
              <a:ext cx="1447800" cy="149596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80" name="TextBox 12"/>
            <p:cNvSpPr txBox="1"/>
            <p:nvPr/>
          </p:nvSpPr>
          <p:spPr>
            <a:xfrm>
              <a:off x="6324509" y="3581764"/>
              <a:ext cx="685891" cy="3695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b="1" dirty="0">
                  <a:latin typeface="Arial" panose="020B0604020202020204" pitchFamily="34" charset="0"/>
                  <a:ea typeface="宋体" panose="02010600030101010101" pitchFamily="2" charset="-122"/>
                </a:rPr>
                <a:t>（</a:t>
              </a:r>
              <a:r>
                <a:rPr lang="en-US" altLang="zh-CN" b="1" dirty="0"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  <a:r>
                <a:rPr lang="zh-CN" altLang="en-US" b="1" dirty="0">
                  <a:latin typeface="Arial" panose="020B0604020202020204" pitchFamily="34" charset="0"/>
                  <a:ea typeface="宋体" panose="02010600030101010101" pitchFamily="2" charset="-122"/>
                </a:rPr>
                <a:t>）</a:t>
              </a:r>
              <a:endParaRPr lang="zh-CN" altLang="en-US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2971800" y="3962400"/>
            <a:ext cx="685800" cy="18161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不一定</a:t>
            </a:r>
            <a:endParaRPr lang="en-US" altLang="zh-CN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是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4" grpId="0"/>
      <p:bldP spid="34" grpId="0"/>
      <p:bldP spid="35" grpId="0"/>
      <p:bldP spid="36" grpId="0"/>
      <p:bldP spid="3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50825" y="1090613"/>
            <a:ext cx="8893175" cy="1114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rtl="0">
              <a:lnSpc>
                <a:spcPct val="14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例</a:t>
            </a:r>
            <a:r>
              <a:rPr kumimoji="0" lang="en-US" altLang="zh-CN" sz="2400" b="1" kern="1200" cap="none" spc="0" normalizeH="0" baseline="0" noProof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400" kern="1200" cap="none" spc="0" normalizeH="0" baseline="0" noProof="0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</a:t>
            </a:r>
            <a:r>
              <a:rPr kumimoji="0" lang="zh-CN" altLang="en-US" sz="2400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如图</a:t>
            </a:r>
            <a:r>
              <a:rPr kumimoji="0" lang="en-US" altLang="zh-CN" sz="2400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,</a:t>
            </a:r>
            <a:r>
              <a:rPr kumimoji="0" lang="zh-CN" altLang="en-US" sz="2400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在等边三角形</a:t>
            </a:r>
            <a:r>
              <a:rPr kumimoji="0" lang="en-US" altLang="zh-CN" sz="2400" b="1" i="1" kern="1200" cap="none" spc="0" normalizeH="0" baseline="0" noProof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ABC</a:t>
            </a:r>
            <a:r>
              <a:rPr kumimoji="0" lang="zh-CN" altLang="en-US" sz="2400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中，</a:t>
            </a:r>
            <a:r>
              <a:rPr kumimoji="0" lang="en-US" altLang="zh-CN" sz="2400" b="1" i="1" kern="1200" cap="none" spc="0" normalizeH="0" baseline="0" noProof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DE</a:t>
            </a:r>
            <a:r>
              <a:rPr kumimoji="0" lang="en-US" altLang="en-US" sz="2400" b="1" i="1" kern="1200" cap="none" spc="0" normalizeH="0" baseline="0" noProof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∥</a:t>
            </a:r>
            <a:r>
              <a:rPr kumimoji="0" lang="en-US" altLang="zh-CN" sz="2400" b="1" i="1" kern="1200" cap="none" spc="0" normalizeH="0" baseline="0" noProof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BC</a:t>
            </a:r>
            <a:r>
              <a:rPr kumimoji="0" lang="en-US" altLang="zh-CN" sz="2400" b="1" kern="1200" cap="none" spc="0" normalizeH="0" baseline="0" noProof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kumimoji="0" lang="zh-CN" altLang="en-US" sz="2400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求证：</a:t>
            </a:r>
            <a:r>
              <a:rPr kumimoji="0" lang="zh-CN" altLang="en-US" sz="2400" b="1" kern="1200" cap="none" spc="0" normalizeH="0" baseline="0" noProof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△</a:t>
            </a:r>
            <a:r>
              <a:rPr kumimoji="0" lang="en-US" altLang="zh-CN" sz="2400" b="1" i="1" kern="1200" cap="none" spc="0" normalizeH="0" baseline="0" noProof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ADE</a:t>
            </a:r>
            <a:r>
              <a:rPr kumimoji="0" lang="zh-CN" altLang="en-US" sz="2400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是等边三角形</a:t>
            </a:r>
            <a:r>
              <a:rPr kumimoji="0" lang="en-US" altLang="zh-CN" sz="2400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.</a:t>
            </a:r>
            <a:endParaRPr kumimoji="0" lang="en-US" altLang="zh-CN" sz="2400" kern="1200" cap="none" spc="0" normalizeH="0" baseline="0" noProof="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grpSp>
        <p:nvGrpSpPr>
          <p:cNvPr id="20482" name="Group 26"/>
          <p:cNvGrpSpPr/>
          <p:nvPr/>
        </p:nvGrpSpPr>
        <p:grpSpPr>
          <a:xfrm>
            <a:off x="6011863" y="2349500"/>
            <a:ext cx="2808287" cy="2192338"/>
            <a:chOff x="3243" y="1525"/>
            <a:chExt cx="1769" cy="1381"/>
          </a:xfrm>
        </p:grpSpPr>
        <p:sp>
          <p:nvSpPr>
            <p:cNvPr id="20483" name="Text Box 5"/>
            <p:cNvSpPr txBox="1"/>
            <p:nvPr/>
          </p:nvSpPr>
          <p:spPr>
            <a:xfrm>
              <a:off x="3892" y="1525"/>
              <a:ext cx="236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24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lang="en-US" altLang="zh-CN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0484" name="Text Box 6"/>
            <p:cNvSpPr txBox="1"/>
            <p:nvPr/>
          </p:nvSpPr>
          <p:spPr>
            <a:xfrm>
              <a:off x="4717" y="2618"/>
              <a:ext cx="295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24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endParaRPr lang="en-US" altLang="zh-CN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0485" name="Text Box 7"/>
            <p:cNvSpPr txBox="1"/>
            <p:nvPr/>
          </p:nvSpPr>
          <p:spPr>
            <a:xfrm>
              <a:off x="3243" y="2618"/>
              <a:ext cx="295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24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  <a:endParaRPr lang="en-US" altLang="zh-CN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0486" name="AutoShape 8"/>
            <p:cNvSpPr/>
            <p:nvPr/>
          </p:nvSpPr>
          <p:spPr>
            <a:xfrm>
              <a:off x="3479" y="1785"/>
              <a:ext cx="1238" cy="946"/>
            </a:xfrm>
            <a:prstGeom prst="triangle">
              <a:avLst>
                <a:gd name="adj" fmla="val 50000"/>
              </a:avLst>
            </a:prstGeom>
            <a:noFill/>
            <a:ln w="25400" cap="sq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b="1" i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487" name="Line 9"/>
            <p:cNvSpPr/>
            <p:nvPr/>
          </p:nvSpPr>
          <p:spPr>
            <a:xfrm>
              <a:off x="3651" y="2462"/>
              <a:ext cx="884" cy="0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488" name="Text Box 10"/>
            <p:cNvSpPr txBox="1"/>
            <p:nvPr/>
          </p:nvSpPr>
          <p:spPr>
            <a:xfrm>
              <a:off x="3390" y="2264"/>
              <a:ext cx="295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24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D</a:t>
              </a:r>
              <a:endParaRPr lang="en-US" altLang="zh-CN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0489" name="Text Box 11"/>
            <p:cNvSpPr txBox="1"/>
            <p:nvPr/>
          </p:nvSpPr>
          <p:spPr>
            <a:xfrm>
              <a:off x="4503" y="2251"/>
              <a:ext cx="295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24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E</a:t>
              </a:r>
              <a:endParaRPr lang="en-US" altLang="zh-CN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20490" name="圆角矩形 31"/>
          <p:cNvSpPr/>
          <p:nvPr/>
        </p:nvSpPr>
        <p:spPr>
          <a:xfrm>
            <a:off x="190500" y="620713"/>
            <a:ext cx="1616075" cy="469900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典例精析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850" y="2420938"/>
            <a:ext cx="110807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rtl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证明：</a:t>
            </a:r>
            <a:endParaRPr kumimoji="0" lang="zh-CN" altLang="en-US" sz="2400" kern="1200" cap="none" spc="0" normalizeH="0" baseline="0" noProof="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60475" y="2420938"/>
            <a:ext cx="3741738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∵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ABC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是等边三角形，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60475" y="2925763"/>
            <a:ext cx="2805113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∴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60475" y="3429000"/>
            <a:ext cx="1747838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∵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DE//BC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58888" y="3860800"/>
            <a:ext cx="4408487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∴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ADE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,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AED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31913" y="4437063"/>
            <a:ext cx="36639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∴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ADE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AED.</a:t>
            </a:r>
            <a:endParaRPr lang="zh-CN" altLang="en-US" sz="2400" i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31913" y="5084763"/>
            <a:ext cx="357187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∴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ADE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是等边三角形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en-US" altLang="zh-CN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3850" y="5805488"/>
            <a:ext cx="44926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rtl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想一想：</a:t>
            </a:r>
            <a:r>
              <a:rPr kumimoji="0" lang="zh-CN" altLang="en-US" sz="2400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本题还有其他证法吗？</a:t>
            </a:r>
            <a:endParaRPr kumimoji="0" lang="zh-CN" altLang="en-US" sz="2400" kern="1200" cap="none" spc="0" normalizeH="0" baseline="0" noProof="0" dirty="0"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20" grpId="0"/>
      <p:bldP spid="21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Rectangle 25"/>
          <p:cNvSpPr/>
          <p:nvPr/>
        </p:nvSpPr>
        <p:spPr>
          <a:xfrm>
            <a:off x="436563" y="586741"/>
            <a:ext cx="7989887" cy="129667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eaLnBrk="0" hangingPunct="0">
              <a:lnSpc>
                <a:spcPct val="13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变式</a:t>
            </a:r>
            <a:r>
              <a:rPr lang="en-US" altLang="zh-CN" sz="2800" dirty="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　若点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D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E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在边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AC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的反向延长线上，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eaLnBrk="0" hangingPunct="0">
              <a:lnSpc>
                <a:spcPct val="130000"/>
              </a:lnSpc>
              <a:spcBef>
                <a:spcPct val="200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且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DE∥BC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，结论依然成立吗？ 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" name="Text Box 27"/>
          <p:cNvSpPr txBox="1"/>
          <p:nvPr/>
        </p:nvSpPr>
        <p:spPr>
          <a:xfrm>
            <a:off x="101600" y="1916113"/>
            <a:ext cx="7481888" cy="43576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chemeClr val="hlink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　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　证明：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∵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　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ABC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是等边三角形，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 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　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BAC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=∠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=60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°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．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 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∵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　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DE∥BC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=∠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=∠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E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．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　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EAD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=∠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E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．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　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ADE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是等边三角形．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22531" name="组合 26629"/>
          <p:cNvGrpSpPr/>
          <p:nvPr/>
        </p:nvGrpSpPr>
        <p:grpSpPr>
          <a:xfrm>
            <a:off x="5795963" y="2206625"/>
            <a:ext cx="3051175" cy="3514725"/>
            <a:chOff x="3663" y="1714"/>
            <a:chExt cx="1922" cy="2214"/>
          </a:xfrm>
        </p:grpSpPr>
        <p:sp>
          <p:nvSpPr>
            <p:cNvPr id="22532" name="等腰三角形 26630"/>
            <p:cNvSpPr/>
            <p:nvPr/>
          </p:nvSpPr>
          <p:spPr>
            <a:xfrm>
              <a:off x="3935" y="2598"/>
              <a:ext cx="1362" cy="1179"/>
            </a:xfrm>
            <a:prstGeom prst="triangle">
              <a:avLst>
                <a:gd name="adj" fmla="val 50000"/>
              </a:avLst>
            </a:prstGeom>
            <a:noFill/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22533" name="直接连接符 26631"/>
            <p:cNvSpPr/>
            <p:nvPr/>
          </p:nvSpPr>
          <p:spPr>
            <a:xfrm>
              <a:off x="4281" y="2041"/>
              <a:ext cx="65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2534" name="矩形 26632"/>
            <p:cNvSpPr/>
            <p:nvPr/>
          </p:nvSpPr>
          <p:spPr>
            <a:xfrm>
              <a:off x="4652" y="2426"/>
              <a:ext cx="252" cy="32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A</a:t>
              </a:r>
              <a:endPara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22535" name="矩形 26633"/>
            <p:cNvSpPr/>
            <p:nvPr/>
          </p:nvSpPr>
          <p:spPr>
            <a:xfrm>
              <a:off x="4789" y="1714"/>
              <a:ext cx="277" cy="32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D</a:t>
              </a:r>
              <a:endPara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22536" name="矩形 26634"/>
            <p:cNvSpPr/>
            <p:nvPr/>
          </p:nvSpPr>
          <p:spPr>
            <a:xfrm>
              <a:off x="4171" y="1714"/>
              <a:ext cx="252" cy="32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E</a:t>
              </a:r>
              <a:endPara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22537" name="矩形 26635"/>
            <p:cNvSpPr/>
            <p:nvPr/>
          </p:nvSpPr>
          <p:spPr>
            <a:xfrm>
              <a:off x="3663" y="3602"/>
              <a:ext cx="252" cy="32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B</a:t>
              </a:r>
              <a:endPara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22538" name="矩形 26636"/>
            <p:cNvSpPr/>
            <p:nvPr/>
          </p:nvSpPr>
          <p:spPr>
            <a:xfrm>
              <a:off x="5320" y="3595"/>
              <a:ext cx="265" cy="32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800" i="1">
                  <a:latin typeface="Times New Roman" panose="02020603050405020304" pitchFamily="18" charset="0"/>
                  <a:ea typeface="黑体" panose="02010609060101010101" pitchFamily="49" charset="-122"/>
                </a:rPr>
                <a:t>C</a:t>
              </a:r>
              <a:endPara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22539" name="直接连接符 26637"/>
            <p:cNvSpPr/>
            <p:nvPr/>
          </p:nvSpPr>
          <p:spPr>
            <a:xfrm flipV="1">
              <a:off x="3936" y="2032"/>
              <a:ext cx="1000" cy="1744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2540" name="直接连接符 26638"/>
            <p:cNvSpPr/>
            <p:nvPr/>
          </p:nvSpPr>
          <p:spPr>
            <a:xfrm flipH="1" flipV="1">
              <a:off x="4288" y="2040"/>
              <a:ext cx="1000" cy="1728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21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6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59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80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100" end="1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Rectangle 21"/>
          <p:cNvSpPr/>
          <p:nvPr/>
        </p:nvSpPr>
        <p:spPr>
          <a:xfrm>
            <a:off x="360363" y="693738"/>
            <a:ext cx="8424862" cy="13716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变式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：上题中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若将条件</a:t>
            </a:r>
            <a:r>
              <a:rPr lang="en-US" altLang="zh-CN" sz="2800" i="1" dirty="0">
                <a:solidFill>
                  <a:srgbClr val="0000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DE</a:t>
            </a:r>
            <a:r>
              <a:rPr lang="en-US" altLang="en-US" sz="2800" i="1" dirty="0">
                <a:solidFill>
                  <a:srgbClr val="0000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∥</a:t>
            </a:r>
            <a:r>
              <a:rPr lang="en-US" altLang="zh-CN" sz="2800" i="1" dirty="0">
                <a:solidFill>
                  <a:srgbClr val="0000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BC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改为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AD=AE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,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ADE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还是等边三角形吗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试说明理由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Group 26"/>
          <p:cNvGrpSpPr/>
          <p:nvPr/>
        </p:nvGrpSpPr>
        <p:grpSpPr>
          <a:xfrm>
            <a:off x="5651500" y="1844675"/>
            <a:ext cx="2808288" cy="2252663"/>
            <a:chOff x="3243" y="1525"/>
            <a:chExt cx="1769" cy="1419"/>
          </a:xfrm>
        </p:grpSpPr>
        <p:sp>
          <p:nvSpPr>
            <p:cNvPr id="23555" name="Text Box 5"/>
            <p:cNvSpPr txBox="1"/>
            <p:nvPr/>
          </p:nvSpPr>
          <p:spPr>
            <a:xfrm>
              <a:off x="3892" y="1525"/>
              <a:ext cx="236" cy="326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3556" name="Text Box 6"/>
            <p:cNvSpPr txBox="1"/>
            <p:nvPr/>
          </p:nvSpPr>
          <p:spPr>
            <a:xfrm>
              <a:off x="4717" y="2618"/>
              <a:ext cx="295" cy="326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endPara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3557" name="Text Box 7"/>
            <p:cNvSpPr txBox="1"/>
            <p:nvPr/>
          </p:nvSpPr>
          <p:spPr>
            <a:xfrm>
              <a:off x="3243" y="2618"/>
              <a:ext cx="295" cy="326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  <a:endPara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3558" name="AutoShape 8"/>
            <p:cNvSpPr/>
            <p:nvPr/>
          </p:nvSpPr>
          <p:spPr>
            <a:xfrm>
              <a:off x="3479" y="1785"/>
              <a:ext cx="1238" cy="946"/>
            </a:xfrm>
            <a:prstGeom prst="triangle">
              <a:avLst>
                <a:gd name="adj" fmla="val 50000"/>
              </a:avLst>
            </a:prstGeom>
            <a:noFill/>
            <a:ln w="25400" cap="sq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sz="2800" i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559" name="Line 9"/>
            <p:cNvSpPr/>
            <p:nvPr/>
          </p:nvSpPr>
          <p:spPr>
            <a:xfrm>
              <a:off x="3651" y="2462"/>
              <a:ext cx="884" cy="0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560" name="Text Box 10"/>
            <p:cNvSpPr txBox="1"/>
            <p:nvPr/>
          </p:nvSpPr>
          <p:spPr>
            <a:xfrm>
              <a:off x="3390" y="2264"/>
              <a:ext cx="295" cy="326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D</a:t>
              </a:r>
              <a:endPara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3561" name="Text Box 11"/>
            <p:cNvSpPr txBox="1"/>
            <p:nvPr/>
          </p:nvSpPr>
          <p:spPr>
            <a:xfrm>
              <a:off x="4503" y="2251"/>
              <a:ext cx="295" cy="326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E</a:t>
              </a:r>
              <a:endPara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23850" y="2278063"/>
            <a:ext cx="1249363" cy="517525"/>
          </a:xfrm>
          <a:prstGeom prst="rect">
            <a:avLst/>
          </a:prstGeom>
          <a:noFill/>
        </p:spPr>
        <p:txBody>
          <a:bodyPr wrap="none">
            <a:spAutoFit/>
          </a:bodyPr>
          <a:p>
            <a:pPr marR="0" defTabSz="914400" rtl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kern="1200" cap="none" spc="0" normalizeH="0" baseline="0" noProof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证明：</a:t>
            </a:r>
            <a:endParaRPr kumimoji="0" lang="zh-CN" altLang="en-US" sz="2800" kern="1200" cap="none" spc="0" normalizeH="0" baseline="0" noProof="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60475" y="2278063"/>
            <a:ext cx="4232275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∵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ABC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是等边三角形，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60475" y="2854325"/>
            <a:ext cx="3122613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∴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60475" y="3602038"/>
            <a:ext cx="1952625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∵ 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AD=AE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39838" y="4219575"/>
            <a:ext cx="4910137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∴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ADE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,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 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AED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12863" y="4795838"/>
            <a:ext cx="4140200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∴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ADE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 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AED.</a:t>
            </a:r>
            <a:endParaRPr lang="zh-CN" altLang="en-US" sz="2800" i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14450" y="5443538"/>
            <a:ext cx="4075113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∴ 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ADE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是等边三角形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20" grpId="0"/>
      <p:bldP spid="21" grpId="0"/>
      <p:bldP spid="2" grpId="0"/>
      <p:bldP spid="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文本框 99"/>
          <p:cNvSpPr txBox="1"/>
          <p:nvPr/>
        </p:nvSpPr>
        <p:spPr>
          <a:xfrm>
            <a:off x="301625" y="320675"/>
            <a:ext cx="8205788" cy="16271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例</a:t>
            </a:r>
            <a:r>
              <a:rPr lang="en-US" altLang="zh-CN" sz="280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 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等边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ABC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中，点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P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在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ABC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内，点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Q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在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ABC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外，且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ABP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ACQ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BP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CQ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，问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APQ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是什么形状的三角形？试证明你的结论．</a:t>
            </a:r>
            <a:endParaRPr lang="zh-CN" altLang="en-US" sz="28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301625" y="1911350"/>
            <a:ext cx="5973763" cy="4697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indent="266700">
              <a:lnSpc>
                <a:spcPct val="12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APQ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为等边三角形．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2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证明如下：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∵△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ABC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为等边三角形，  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AC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∵BP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CQ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∠ABP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∠ACQ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  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∴△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ABP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≌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ACQ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(SAS)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AP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AQ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BAP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CAQ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∵∠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BAC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BAP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＋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PAC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60°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PAQ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CAQ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＋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PAC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60°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∴△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APQ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是等边三角形．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24579" name="图片 3" descr="HJA_9OP}VTNRJ{]Y{OT~8L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62663" y="2347913"/>
            <a:ext cx="2444750" cy="2162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1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charRg st="14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1">
                                            <p:txEl>
                                              <p:charRg st="14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charRg st="32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1">
                                            <p:txEl>
                                              <p:charRg st="32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charRg st="40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1">
                                            <p:txEl>
                                              <p:charRg st="40" end="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charRg st="60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1">
                                            <p:txEl>
                                              <p:charRg st="60" end="7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charRg st="77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1">
                                            <p:txEl>
                                              <p:charRg st="77" end="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charRg st="95" end="1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1">
                                            <p:txEl>
                                              <p:charRg st="95" end="1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charRg st="116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1">
                                            <p:txEl>
                                              <p:charRg st="116" end="1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charRg st="137" end="1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1">
                                            <p:txEl>
                                              <p:charRg st="137" end="15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9"/>
          <p:cNvGrpSpPr/>
          <p:nvPr/>
        </p:nvGrpSpPr>
        <p:grpSpPr>
          <a:xfrm>
            <a:off x="2506663" y="1214438"/>
            <a:ext cx="2708275" cy="633412"/>
            <a:chOff x="348" y="0"/>
            <a:chExt cx="4262" cy="998"/>
          </a:xfrm>
        </p:grpSpPr>
        <p:grpSp>
          <p:nvGrpSpPr>
            <p:cNvPr id="4098" name="Group 10"/>
            <p:cNvGrpSpPr/>
            <p:nvPr/>
          </p:nvGrpSpPr>
          <p:grpSpPr>
            <a:xfrm>
              <a:off x="348" y="337"/>
              <a:ext cx="349" cy="340"/>
              <a:chOff x="348" y="329"/>
              <a:chExt cx="349" cy="340"/>
            </a:xfrm>
          </p:grpSpPr>
          <p:sp>
            <p:nvSpPr>
              <p:cNvPr id="4099" name="MH_Other_9"/>
              <p:cNvSpPr>
                <a:spLocks noEditPoints="1"/>
              </p:cNvSpPr>
              <p:nvPr/>
            </p:nvSpPr>
            <p:spPr>
              <a:xfrm>
                <a:off x="348" y="329"/>
                <a:ext cx="349" cy="340"/>
              </a:xfrm>
              <a:custGeom>
                <a:avLst/>
                <a:gdLst/>
                <a:ahLst/>
                <a:cxnLst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0"/>
                  </a:cxn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</a:cxnLst>
                <a:pathLst>
                  <a:path w="108" h="107">
                    <a:moveTo>
                      <a:pt x="105" y="95"/>
                    </a:moveTo>
                    <a:cubicBezTo>
                      <a:pt x="76" y="66"/>
                      <a:pt x="76" y="66"/>
                      <a:pt x="76" y="66"/>
                    </a:cubicBezTo>
                    <a:cubicBezTo>
                      <a:pt x="81" y="59"/>
                      <a:pt x="83" y="51"/>
                      <a:pt x="83" y="42"/>
                    </a:cubicBezTo>
                    <a:cubicBezTo>
                      <a:pt x="83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3"/>
                      <a:pt x="42" y="83"/>
                    </a:cubicBezTo>
                    <a:cubicBezTo>
                      <a:pt x="51" y="83"/>
                      <a:pt x="59" y="81"/>
                      <a:pt x="66" y="76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6" y="106"/>
                      <a:pt x="98" y="107"/>
                      <a:pt x="100" y="107"/>
                    </a:cubicBezTo>
                    <a:cubicBezTo>
                      <a:pt x="101" y="107"/>
                      <a:pt x="103" y="106"/>
                      <a:pt x="105" y="105"/>
                    </a:cubicBezTo>
                    <a:cubicBezTo>
                      <a:pt x="108" y="102"/>
                      <a:pt x="108" y="97"/>
                      <a:pt x="105" y="95"/>
                    </a:cubicBezTo>
                    <a:moveTo>
                      <a:pt x="7" y="42"/>
                    </a:moveTo>
                    <a:cubicBezTo>
                      <a:pt x="7" y="23"/>
                      <a:pt x="23" y="7"/>
                      <a:pt x="42" y="7"/>
                    </a:cubicBezTo>
                    <a:cubicBezTo>
                      <a:pt x="61" y="7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ubicBezTo>
                      <a:pt x="23" y="76"/>
                      <a:pt x="7" y="61"/>
                      <a:pt x="7" y="42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100" name="MH_Other_10"/>
              <p:cNvSpPr/>
              <p:nvPr/>
            </p:nvSpPr>
            <p:spPr>
              <a:xfrm>
                <a:off x="428" y="404"/>
                <a:ext cx="140" cy="140"/>
              </a:xfrm>
              <a:custGeom>
                <a:avLst/>
                <a:gdLst/>
                <a:ahLst/>
                <a:cxnLst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0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</a:cxnLst>
                <a:pathLst>
                  <a:path w="43" h="44">
                    <a:moveTo>
                      <a:pt x="39" y="18"/>
                    </a:move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9" y="0"/>
                      <a:pt x="18" y="2"/>
                      <a:pt x="18" y="4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1" y="18"/>
                      <a:pt x="0" y="20"/>
                      <a:pt x="0" y="22"/>
                    </a:cubicBezTo>
                    <a:cubicBezTo>
                      <a:pt x="0" y="24"/>
                      <a:pt x="1" y="26"/>
                      <a:pt x="3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2"/>
                      <a:pt x="19" y="44"/>
                      <a:pt x="21" y="44"/>
                    </a:cubicBezTo>
                    <a:cubicBezTo>
                      <a:pt x="23" y="44"/>
                      <a:pt x="25" y="42"/>
                      <a:pt x="25" y="40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41" y="26"/>
                      <a:pt x="43" y="24"/>
                      <a:pt x="43" y="22"/>
                    </a:cubicBezTo>
                    <a:cubicBezTo>
                      <a:pt x="43" y="20"/>
                      <a:pt x="41" y="18"/>
                      <a:pt x="39" y="18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4101" name="MH_SubTitle_4"/>
            <p:cNvSpPr txBox="1"/>
            <p:nvPr/>
          </p:nvSpPr>
          <p:spPr>
            <a:xfrm>
              <a:off x="1574" y="0"/>
              <a:ext cx="3036" cy="998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170" tIns="46990" rIns="90170" bIns="46990" anchor="ctr"/>
            <a:p>
              <a:pPr>
                <a:lnSpc>
                  <a:spcPct val="110000"/>
                </a:lnSpc>
              </a:pPr>
              <a:r>
                <a:rPr lang="zh-CN" altLang="en-US" sz="3200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学习目标</a:t>
              </a:r>
              <a:endParaRPr lang="zh-CN" altLang="en-US" sz="32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50825" y="2060575"/>
            <a:ext cx="8532813" cy="26511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20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．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探索等边三角形的性质和判定．（重点）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．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能运用等边三角形的性质和判定进行计算和证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明．（难点）    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文本框 8"/>
          <p:cNvSpPr txBox="1"/>
          <p:nvPr/>
        </p:nvSpPr>
        <p:spPr>
          <a:xfrm>
            <a:off x="504825" y="1709738"/>
            <a:ext cx="8164513" cy="2479675"/>
          </a:xfrm>
          <a:prstGeom prst="rect">
            <a:avLst/>
          </a:prstGeom>
          <a:noFill/>
          <a:ln w="25400" cap="flat" cmpd="sng">
            <a:solidFill>
              <a:srgbClr val="CC0066"/>
            </a:solidFill>
            <a:prstDash val="sysDash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pPr>
              <a:lnSpc>
                <a:spcPct val="140000"/>
              </a:lnSpc>
            </a:pP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方法总结：判定一个三角形是等边三角形有以下方法：一是证明三角形三条边相等；二是证明三角形三个内角相等；三是先证明三角形是等腰三角形，再证明有一个内角等于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60°.</a:t>
            </a:r>
            <a:endParaRPr lang="zh-CN" altLang="en-US" sz="28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404813" y="457200"/>
            <a:ext cx="7639050" cy="18811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40000"/>
              </a:lnSpc>
            </a:pPr>
            <a:r>
              <a:rPr lang="zh-CN" altLang="en-US" sz="2800" noProof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针对训练：</a:t>
            </a:r>
            <a:r>
              <a:rPr lang="en-US" altLang="zh-CN" sz="2800" noProof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 </a:t>
            </a:r>
            <a:r>
              <a:rPr lang="en-US" altLang="zh-CN" sz="2800" noProof="1"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  </a:t>
            </a:r>
            <a:r>
              <a:rPr lang="zh-CN" altLang="en-US" sz="2800" noProof="1"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如图，等边△ABC中，D、E、F分别是各边上的一点，且AD=BE=CF．</a:t>
            </a:r>
            <a:endParaRPr lang="zh-CN" altLang="en-US" sz="2800" noProof="1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800" noProof="1"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求证：△DEF是等边三角形．</a:t>
            </a:r>
            <a:endParaRPr lang="zh-CN" altLang="en-US" sz="2800" noProof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26626" name="图片 2" descr="S0VOF1DYEKDQQ2V6R37YO[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70675" y="1171575"/>
            <a:ext cx="2114550" cy="1863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文本框 3"/>
          <p:cNvSpPr txBox="1"/>
          <p:nvPr/>
        </p:nvSpPr>
        <p:spPr>
          <a:xfrm>
            <a:off x="504825" y="2238375"/>
            <a:ext cx="5881688" cy="3673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4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证明：∵△ABC为等边三角形，且AD=BE=CF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∴AF=BD=CE，∠A=∠B=∠C=60°，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∴△ADF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≌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△BED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≌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△CFE（SAS），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∴DF=ED=EF，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∴△DEF是等边三角形．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25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charRg st="25" end="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49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627">
                                            <p:txEl>
                                              <p:charRg st="49" end="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71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627">
                                            <p:txEl>
                                              <p:charRg st="71" end="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82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6627">
                                            <p:txEl>
                                              <p:charRg st="82" end="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矩形 80"/>
          <p:cNvSpPr/>
          <p:nvPr/>
        </p:nvSpPr>
        <p:spPr>
          <a:xfrm>
            <a:off x="0" y="58738"/>
            <a:ext cx="1217613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defTabSz="914400"/>
            <a:r>
              <a:rPr lang="zh-CN" altLang="en-US" sz="2000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当堂练习</a:t>
            </a:r>
            <a:endParaRPr lang="zh-CN" altLang="en-US" sz="2000" dirty="0">
              <a:solidFill>
                <a:srgbClr val="228B8B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50" name="Text Box 2"/>
          <p:cNvSpPr txBox="1"/>
          <p:nvPr/>
        </p:nvSpPr>
        <p:spPr>
          <a:xfrm>
            <a:off x="274638" y="2341563"/>
            <a:ext cx="6324600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altLang="zh-CN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336550" y="2611438"/>
            <a:ext cx="8469313" cy="2736850"/>
          </a:xfrm>
          <a:prstGeom prst="rect">
            <a:avLst/>
          </a:prstGeom>
        </p:spPr>
        <p:txBody>
          <a:bodyPr/>
          <a:lstStyle/>
          <a:p>
            <a:pPr marR="0" defTabSz="914400" rtl="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kumimoji="1" lang="en-US" altLang="zh-CN" sz="2800" kern="0" cap="none" spc="0" normalizeH="0" baseline="0" noProof="0" dirty="0">
                <a:solidFill>
                  <a:srgbClr val="0000C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endParaRPr kumimoji="1" lang="en-US" altLang="zh-CN" sz="2800" kern="0" cap="none" spc="0" normalizeH="0" baseline="0" noProof="0" dirty="0">
              <a:solidFill>
                <a:srgbClr val="0000CC"/>
              </a:solidFill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7652" name="Rectangle 2"/>
          <p:cNvSpPr/>
          <p:nvPr/>
        </p:nvSpPr>
        <p:spPr>
          <a:xfrm>
            <a:off x="252413" y="2659063"/>
            <a:ext cx="8353425" cy="13716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2.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如图，等边三角形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ABC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的三条角平分线交于点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O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 i="1" dirty="0">
                <a:latin typeface="Times New Roman" panose="02020603050405020304" pitchFamily="18" charset="0"/>
                <a:ea typeface="黑体" panose="02010609060101010101" pitchFamily="49" charset="-122"/>
              </a:rPr>
              <a:t>DE∥BC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，则这个图形中的等腰三角形共有（     ）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7653" name="Text Box 6"/>
          <p:cNvSpPr txBox="1"/>
          <p:nvPr/>
        </p:nvSpPr>
        <p:spPr>
          <a:xfrm>
            <a:off x="501650" y="4181475"/>
            <a:ext cx="7091363" cy="1498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  4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个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  5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个       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  6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个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  7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个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9" name="Text Box 7"/>
          <p:cNvSpPr txBox="1"/>
          <p:nvPr/>
        </p:nvSpPr>
        <p:spPr>
          <a:xfrm>
            <a:off x="7300913" y="3529013"/>
            <a:ext cx="863600" cy="517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7655" name="Group 28"/>
          <p:cNvGrpSpPr/>
          <p:nvPr/>
        </p:nvGrpSpPr>
        <p:grpSpPr>
          <a:xfrm>
            <a:off x="5043488" y="3906838"/>
            <a:ext cx="2855912" cy="2317750"/>
            <a:chOff x="3288" y="2205"/>
            <a:chExt cx="1799" cy="1460"/>
          </a:xfrm>
        </p:grpSpPr>
        <p:grpSp>
          <p:nvGrpSpPr>
            <p:cNvPr id="27656" name="Group 27"/>
            <p:cNvGrpSpPr/>
            <p:nvPr/>
          </p:nvGrpSpPr>
          <p:grpSpPr>
            <a:xfrm>
              <a:off x="3560" y="2387"/>
              <a:ext cx="1225" cy="1135"/>
              <a:chOff x="1292" y="2931"/>
              <a:chExt cx="1089" cy="953"/>
            </a:xfrm>
          </p:grpSpPr>
          <p:sp>
            <p:nvSpPr>
              <p:cNvPr id="27657" name="AutoShape 22"/>
              <p:cNvSpPr/>
              <p:nvPr/>
            </p:nvSpPr>
            <p:spPr>
              <a:xfrm>
                <a:off x="1292" y="2931"/>
                <a:ext cx="1089" cy="942"/>
              </a:xfrm>
              <a:prstGeom prst="triangle">
                <a:avLst>
                  <a:gd name="adj" fmla="val 50000"/>
                </a:avLst>
              </a:prstGeom>
              <a:noFill/>
              <a:ln w="25400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sz="2800" i="1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7658" name="Line 23"/>
              <p:cNvSpPr/>
              <p:nvPr/>
            </p:nvSpPr>
            <p:spPr>
              <a:xfrm>
                <a:off x="1837" y="2931"/>
                <a:ext cx="0" cy="635"/>
              </a:xfrm>
              <a:prstGeom prst="line">
                <a:avLst/>
              </a:prstGeom>
              <a:ln w="254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7659" name="Line 24"/>
              <p:cNvSpPr/>
              <p:nvPr/>
            </p:nvSpPr>
            <p:spPr>
              <a:xfrm flipV="1">
                <a:off x="1292" y="3566"/>
                <a:ext cx="545" cy="318"/>
              </a:xfrm>
              <a:prstGeom prst="line">
                <a:avLst/>
              </a:prstGeom>
              <a:ln w="254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7660" name="Line 25"/>
              <p:cNvSpPr/>
              <p:nvPr/>
            </p:nvSpPr>
            <p:spPr>
              <a:xfrm>
                <a:off x="1837" y="3566"/>
                <a:ext cx="544" cy="318"/>
              </a:xfrm>
              <a:prstGeom prst="line">
                <a:avLst/>
              </a:prstGeom>
              <a:ln w="254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7661" name="Line 26"/>
              <p:cNvSpPr/>
              <p:nvPr/>
            </p:nvSpPr>
            <p:spPr>
              <a:xfrm>
                <a:off x="1474" y="3566"/>
                <a:ext cx="726" cy="0"/>
              </a:xfrm>
              <a:prstGeom prst="line">
                <a:avLst/>
              </a:prstGeom>
              <a:ln w="254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p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7662" name="Text Box 9"/>
            <p:cNvSpPr txBox="1"/>
            <p:nvPr/>
          </p:nvSpPr>
          <p:spPr>
            <a:xfrm>
              <a:off x="3969" y="2205"/>
              <a:ext cx="242" cy="326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7663" name="Text Box 10"/>
            <p:cNvSpPr txBox="1"/>
            <p:nvPr/>
          </p:nvSpPr>
          <p:spPr>
            <a:xfrm>
              <a:off x="4785" y="3339"/>
              <a:ext cx="302" cy="326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endPara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7664" name="Text Box 11"/>
            <p:cNvSpPr txBox="1"/>
            <p:nvPr/>
          </p:nvSpPr>
          <p:spPr>
            <a:xfrm>
              <a:off x="3288" y="3339"/>
              <a:ext cx="303" cy="326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  <a:endPara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7665" name="Text Box 14"/>
            <p:cNvSpPr txBox="1"/>
            <p:nvPr/>
          </p:nvSpPr>
          <p:spPr>
            <a:xfrm>
              <a:off x="3515" y="2931"/>
              <a:ext cx="303" cy="326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D</a:t>
              </a:r>
              <a:endPara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7666" name="Text Box 15"/>
            <p:cNvSpPr txBox="1"/>
            <p:nvPr/>
          </p:nvSpPr>
          <p:spPr>
            <a:xfrm>
              <a:off x="4604" y="2976"/>
              <a:ext cx="303" cy="326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E</a:t>
              </a:r>
              <a:endPara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7667" name="Text Box 20"/>
            <p:cNvSpPr txBox="1"/>
            <p:nvPr/>
          </p:nvSpPr>
          <p:spPr>
            <a:xfrm>
              <a:off x="4059" y="3113"/>
              <a:ext cx="303" cy="326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O</a:t>
              </a:r>
              <a:endParaRPr lang="en-US" altLang="zh-CN" sz="28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27668" name="文本框 1"/>
          <p:cNvSpPr txBox="1"/>
          <p:nvPr/>
        </p:nvSpPr>
        <p:spPr>
          <a:xfrm>
            <a:off x="336550" y="987425"/>
            <a:ext cx="8469313" cy="14557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60000"/>
              </a:lnSpc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1.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等边三角形的两条高线相交成钝角的度数是（　　）</a:t>
            </a:r>
            <a:endParaRPr lang="zh-CN" altLang="en-US" sz="280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A．105°         B．120°        C．135°       D．150° </a:t>
            </a:r>
            <a:endParaRPr lang="zh-CN" altLang="en-US" sz="28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" name="Text Box 7"/>
          <p:cNvSpPr txBox="1"/>
          <p:nvPr/>
        </p:nvSpPr>
        <p:spPr>
          <a:xfrm>
            <a:off x="7985125" y="1193800"/>
            <a:ext cx="863600" cy="517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文本框 1"/>
          <p:cNvSpPr txBox="1"/>
          <p:nvPr/>
        </p:nvSpPr>
        <p:spPr>
          <a:xfrm>
            <a:off x="304800" y="585788"/>
            <a:ext cx="8288338" cy="2822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60000"/>
              </a:lnSpc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3.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在等边△ABC中，BD平分∠ABC，BD=BF，则∠CDF的度数是（　　）</a:t>
            </a:r>
            <a:endParaRPr lang="zh-CN" altLang="en-US" sz="280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A．10°                    B．15° </a:t>
            </a:r>
            <a:endParaRPr lang="zh-CN" altLang="en-US" sz="280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C．20°                    D．25° </a:t>
            </a:r>
            <a:endParaRPr lang="zh-CN" altLang="en-US" sz="28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28674" name="图片 2" descr="(3T3Q{FL3V0)J%5UE_W5@U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45100" y="1285875"/>
            <a:ext cx="2500313" cy="20272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 Box 60"/>
          <p:cNvSpPr txBox="1">
            <a:spLocks noChangeArrowheads="1"/>
          </p:cNvSpPr>
          <p:nvPr/>
        </p:nvSpPr>
        <p:spPr bwMode="auto">
          <a:xfrm>
            <a:off x="304800" y="3636963"/>
            <a:ext cx="5362575" cy="2652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marR="0" defTabSz="914400" rtl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kern="1200" cap="none" spc="0" normalizeH="0" baseline="0" noProof="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4.</a:t>
            </a:r>
            <a:r>
              <a:rPr kumimoji="0" lang="zh-CN" altLang="en-US" sz="2800" kern="1200" cap="none" spc="0" normalizeH="0" baseline="0" noProof="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如</a:t>
            </a:r>
            <a:r>
              <a:rPr kumimoji="0" lang="zh-CN" altLang="en-US" sz="2800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图</a:t>
            </a:r>
            <a:r>
              <a:rPr kumimoji="0" lang="en-US" altLang="zh-CN" sz="28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,</a:t>
            </a:r>
            <a:r>
              <a:rPr kumimoji="0" lang="en-US" altLang="zh-CN" sz="2800" b="1" kern="1200" cap="none" spc="0" normalizeH="0" baseline="0" noProof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△</a:t>
            </a:r>
            <a:r>
              <a:rPr kumimoji="0" lang="en-US" altLang="zh-CN" sz="2800" b="1" i="1" kern="1200" cap="none" spc="0" normalizeH="0" baseline="0" noProof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ABC</a:t>
            </a:r>
            <a:r>
              <a:rPr kumimoji="0" lang="zh-CN" altLang="en-US" sz="2800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和</a:t>
            </a:r>
            <a:r>
              <a:rPr kumimoji="0" lang="zh-CN" altLang="en-US" sz="2800" b="1" kern="1200" cap="none" spc="0" normalizeH="0" baseline="0" noProof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△</a:t>
            </a:r>
            <a:r>
              <a:rPr kumimoji="0" lang="en-US" altLang="zh-CN" sz="2800" b="1" i="1" kern="1200" cap="none" spc="0" normalizeH="0" baseline="0" noProof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ADE</a:t>
            </a:r>
            <a:r>
              <a:rPr kumimoji="0" lang="zh-CN" altLang="en-US" sz="2800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都是等边三角形，已知</a:t>
            </a:r>
            <a:r>
              <a:rPr kumimoji="0" lang="zh-CN" altLang="en-US" sz="2800" b="1" kern="1200" cap="none" spc="0" normalizeH="0" baseline="0" noProof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△</a:t>
            </a:r>
            <a:r>
              <a:rPr kumimoji="0" lang="en-US" altLang="zh-CN" sz="2800" b="1" i="1" kern="1200" cap="none" spc="0" normalizeH="0" baseline="0" noProof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ABC</a:t>
            </a:r>
            <a:r>
              <a:rPr kumimoji="0" lang="zh-CN" altLang="en-US" sz="2800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的周长为</a:t>
            </a:r>
            <a:r>
              <a:rPr kumimoji="0" lang="en-US" altLang="zh-CN" sz="2800" b="1" kern="1200" cap="none" spc="0" normalizeH="0" baseline="0" noProof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18cm,</a:t>
            </a:r>
            <a:r>
              <a:rPr kumimoji="0" lang="en-US" altLang="zh-CN" sz="2800" b="1" i="1" kern="1200" cap="none" spc="0" normalizeH="0" baseline="0" noProof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EC</a:t>
            </a:r>
            <a:r>
              <a:rPr kumimoji="0" lang="en-US" altLang="zh-CN" sz="2800" b="1" kern="1200" cap="none" spc="0" normalizeH="0" baseline="0" noProof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=2cm</a:t>
            </a:r>
            <a:r>
              <a:rPr kumimoji="0" lang="en-US" altLang="zh-CN" sz="2800" kern="1200" cap="none" spc="0" normalizeH="0" baseline="0" noProof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kumimoji="0" lang="zh-CN" altLang="en-US" sz="2800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则</a:t>
            </a:r>
            <a:r>
              <a:rPr kumimoji="0" lang="zh-CN" altLang="en-US" sz="2800" b="1" kern="1200" cap="none" spc="0" normalizeH="0" baseline="0" noProof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△</a:t>
            </a:r>
            <a:r>
              <a:rPr kumimoji="0" lang="en-US" altLang="zh-CN" sz="2800" b="1" i="1" kern="1200" cap="none" spc="0" normalizeH="0" baseline="0" noProof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ADE</a:t>
            </a:r>
            <a:r>
              <a:rPr kumimoji="0" lang="zh-CN" altLang="en-US" sz="2800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的周长是</a:t>
            </a:r>
            <a:r>
              <a:rPr kumimoji="0" lang="zh-CN" altLang="en-US" sz="2800" b="1" u="sng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      </a:t>
            </a:r>
            <a:r>
              <a:rPr kumimoji="0" lang="en-US" altLang="zh-CN" sz="2800" b="1" kern="1200" cap="none" spc="0" normalizeH="0" baseline="0" noProof="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cm.</a:t>
            </a:r>
            <a:endParaRPr kumimoji="0" lang="en-US" altLang="zh-CN" sz="2800" b="1" kern="1200" cap="none" spc="0" normalizeH="0" baseline="0" noProof="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4" name="Group 52"/>
          <p:cNvGrpSpPr/>
          <p:nvPr/>
        </p:nvGrpSpPr>
        <p:grpSpPr>
          <a:xfrm>
            <a:off x="6011863" y="3636963"/>
            <a:ext cx="2808287" cy="2193925"/>
            <a:chOff x="3243" y="1525"/>
            <a:chExt cx="1769" cy="1382"/>
          </a:xfrm>
        </p:grpSpPr>
        <p:sp>
          <p:nvSpPr>
            <p:cNvPr id="28677" name="Text Box 53"/>
            <p:cNvSpPr txBox="1"/>
            <p:nvPr/>
          </p:nvSpPr>
          <p:spPr>
            <a:xfrm>
              <a:off x="3892" y="1525"/>
              <a:ext cx="236" cy="291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24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A</a:t>
              </a:r>
              <a:endParaRPr lang="en-US" altLang="zh-CN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28678" name="Text Box 54"/>
            <p:cNvSpPr txBox="1"/>
            <p:nvPr/>
          </p:nvSpPr>
          <p:spPr>
            <a:xfrm>
              <a:off x="4717" y="2618"/>
              <a:ext cx="295" cy="289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24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C</a:t>
              </a:r>
              <a:endParaRPr lang="en-US" altLang="zh-CN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28679" name="Text Box 55"/>
            <p:cNvSpPr txBox="1"/>
            <p:nvPr/>
          </p:nvSpPr>
          <p:spPr>
            <a:xfrm>
              <a:off x="3243" y="2618"/>
              <a:ext cx="295" cy="289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24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B</a:t>
              </a:r>
              <a:endParaRPr lang="en-US" altLang="zh-CN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28680" name="AutoShape 56"/>
            <p:cNvSpPr/>
            <p:nvPr/>
          </p:nvSpPr>
          <p:spPr>
            <a:xfrm>
              <a:off x="3479" y="1785"/>
              <a:ext cx="1238" cy="946"/>
            </a:xfrm>
            <a:prstGeom prst="triangle">
              <a:avLst>
                <a:gd name="adj" fmla="val 50000"/>
              </a:avLst>
            </a:prstGeom>
            <a:noFill/>
            <a:ln w="31750" cap="sq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sz="2400" b="1" i="1" dirty="0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28681" name="Line 57"/>
            <p:cNvSpPr/>
            <p:nvPr/>
          </p:nvSpPr>
          <p:spPr>
            <a:xfrm>
              <a:off x="3651" y="2462"/>
              <a:ext cx="884" cy="0"/>
            </a:xfrm>
            <a:prstGeom prst="line">
              <a:avLst/>
            </a:prstGeom>
            <a:ln w="317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682" name="Text Box 58"/>
            <p:cNvSpPr txBox="1"/>
            <p:nvPr/>
          </p:nvSpPr>
          <p:spPr>
            <a:xfrm>
              <a:off x="3390" y="2264"/>
              <a:ext cx="295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24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D</a:t>
              </a:r>
              <a:endParaRPr lang="en-US" altLang="zh-CN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28683" name="Text Box 59"/>
            <p:cNvSpPr txBox="1"/>
            <p:nvPr/>
          </p:nvSpPr>
          <p:spPr>
            <a:xfrm>
              <a:off x="4503" y="2251"/>
              <a:ext cx="295" cy="288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en-US" altLang="zh-CN" sz="24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E</a:t>
              </a:r>
              <a:endParaRPr lang="en-US" altLang="zh-CN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sp>
        <p:nvSpPr>
          <p:cNvPr id="5" name="TextBox 10"/>
          <p:cNvSpPr txBox="1"/>
          <p:nvPr/>
        </p:nvSpPr>
        <p:spPr>
          <a:xfrm>
            <a:off x="1182688" y="5656263"/>
            <a:ext cx="538162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TextBox 10"/>
          <p:cNvSpPr txBox="1"/>
          <p:nvPr/>
        </p:nvSpPr>
        <p:spPr>
          <a:xfrm>
            <a:off x="3336925" y="1452563"/>
            <a:ext cx="420688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文本框 1"/>
          <p:cNvSpPr txBox="1"/>
          <p:nvPr/>
        </p:nvSpPr>
        <p:spPr>
          <a:xfrm>
            <a:off x="247650" y="495300"/>
            <a:ext cx="8474075" cy="17541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5.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如图，在△ABC中，∠ACB=90°，∠CAB=30°，以AB为边在△ABC外作等边△ABD，E是AB的中点，连接CE并延长交AD于F．求证：△AEF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≌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△BEC．</a:t>
            </a:r>
            <a:endParaRPr lang="zh-CN" altLang="en-US" sz="28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29698" name="图片 2" descr="650]ER1FZ86))KF$8[XC[4N"/>
          <p:cNvPicPr>
            <a:picLocks noChangeAspect="1"/>
          </p:cNvPicPr>
          <p:nvPr/>
        </p:nvPicPr>
        <p:blipFill>
          <a:blip r:embed="rId1"/>
          <a:srcRect r="6276" b="-4478"/>
          <a:stretch>
            <a:fillRect/>
          </a:stretch>
        </p:blipFill>
        <p:spPr>
          <a:xfrm>
            <a:off x="7002463" y="2249488"/>
            <a:ext cx="2019300" cy="2043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471488" y="2249488"/>
            <a:ext cx="5910262" cy="43656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证明：∵△ABD是等边三角形，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∴∠DAB=60°，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∵∠CAB=30°，∠ACB=90°，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∴∠EBC=180°-90°-30°=60°，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∴∠FAE=∠EBC．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∵E为AB的中点，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∴AE=BE．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又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∵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∠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AE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F＝∠BEC，   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∴△AEF</a:t>
            </a:r>
            <a:r>
              <a:rPr lang="zh-CN" altLang="en-US" sz="24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≌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△BEC（ASA）．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6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charRg st="16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27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charRg st="27" end="4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7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charRg st="47" end="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71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charRg st="71" end="8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83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charRg st="83" end="9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93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charRg st="93" end="10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01" end="1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charRg st="101" end="1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17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charRg st="117" end="1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Text Box 22"/>
          <p:cNvSpPr txBox="1"/>
          <p:nvPr/>
        </p:nvSpPr>
        <p:spPr>
          <a:xfrm>
            <a:off x="250825" y="692150"/>
            <a:ext cx="8645525" cy="1189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6.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如图，</a:t>
            </a:r>
            <a:r>
              <a:rPr lang="en-US" altLang="zh-CN" sz="2400" b="1" i="1" dirty="0"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zh-CN" altLang="en-US" sz="2400" b="1" i="1" dirty="0"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400" b="1" i="1" dirty="0">
                <a:latin typeface="Times New Roman" panose="02020603050405020304" pitchFamily="18" charset="0"/>
                <a:ea typeface="黑体" panose="02010609060101010101" pitchFamily="49" charset="-122"/>
              </a:rPr>
              <a:t>O</a:t>
            </a:r>
            <a:r>
              <a:rPr lang="zh-CN" altLang="en-US" sz="2400" b="1" i="1" dirty="0"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400" b="1" i="1" dirty="0">
                <a:latin typeface="Times New Roman" panose="02020603050405020304" pitchFamily="18" charset="0"/>
                <a:ea typeface="黑体" panose="02010609060101010101" pitchFamily="49" charset="-122"/>
              </a:rPr>
              <a:t>D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三点共线，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400" b="1" i="1" dirty="0">
                <a:latin typeface="Times New Roman" panose="02020603050405020304" pitchFamily="18" charset="0"/>
                <a:ea typeface="黑体" panose="02010609060101010101" pitchFamily="49" charset="-122"/>
              </a:rPr>
              <a:t>OAB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400" b="1" i="1" dirty="0">
                <a:latin typeface="Times New Roman" panose="02020603050405020304" pitchFamily="18" charset="0"/>
                <a:ea typeface="黑体" panose="02010609060101010101" pitchFamily="49" charset="-122"/>
              </a:rPr>
              <a:t>OCD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是两个全等的等边三角形，求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400" b="1" i="1" dirty="0">
                <a:latin typeface="Times New Roman" panose="02020603050405020304" pitchFamily="18" charset="0"/>
                <a:ea typeface="黑体" panose="02010609060101010101" pitchFamily="49" charset="-122"/>
              </a:rPr>
              <a:t>AEB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的大小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. 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0722" name="Group 27"/>
          <p:cNvGrpSpPr/>
          <p:nvPr/>
        </p:nvGrpSpPr>
        <p:grpSpPr>
          <a:xfrm>
            <a:off x="4441825" y="1620838"/>
            <a:ext cx="3857625" cy="2376487"/>
            <a:chOff x="2426" y="1797"/>
            <a:chExt cx="2747" cy="1707"/>
          </a:xfrm>
        </p:grpSpPr>
        <p:grpSp>
          <p:nvGrpSpPr>
            <p:cNvPr id="30723" name="Group 21"/>
            <p:cNvGrpSpPr/>
            <p:nvPr/>
          </p:nvGrpSpPr>
          <p:grpSpPr>
            <a:xfrm>
              <a:off x="2426" y="1797"/>
              <a:ext cx="2747" cy="1707"/>
              <a:chOff x="703" y="1706"/>
              <a:chExt cx="2747" cy="1707"/>
            </a:xfrm>
          </p:grpSpPr>
          <p:grpSp>
            <p:nvGrpSpPr>
              <p:cNvPr id="30724" name="Group 4"/>
              <p:cNvGrpSpPr/>
              <p:nvPr/>
            </p:nvGrpSpPr>
            <p:grpSpPr>
              <a:xfrm>
                <a:off x="930" y="1706"/>
                <a:ext cx="2260" cy="1696"/>
                <a:chOff x="3152" y="890"/>
                <a:chExt cx="2260" cy="1696"/>
              </a:xfrm>
            </p:grpSpPr>
            <p:grpSp>
              <p:nvGrpSpPr>
                <p:cNvPr id="30725" name="Group 5"/>
                <p:cNvGrpSpPr/>
                <p:nvPr/>
              </p:nvGrpSpPr>
              <p:grpSpPr>
                <a:xfrm>
                  <a:off x="3152" y="1165"/>
                  <a:ext cx="1130" cy="1151"/>
                  <a:chOff x="1046" y="7492"/>
                  <a:chExt cx="1260" cy="1262"/>
                </a:xfrm>
              </p:grpSpPr>
              <p:sp>
                <p:nvSpPr>
                  <p:cNvPr id="30726" name="Line 6"/>
                  <p:cNvSpPr/>
                  <p:nvPr/>
                </p:nvSpPr>
                <p:spPr>
                  <a:xfrm>
                    <a:off x="1046" y="8672"/>
                    <a:ext cx="1260" cy="0"/>
                  </a:xfrm>
                  <a:prstGeom prst="line">
                    <a:avLst/>
                  </a:prstGeom>
                  <a:ln w="254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anchor="t"/>
                  <a:p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27" name="Line 7"/>
                  <p:cNvSpPr/>
                  <p:nvPr/>
                </p:nvSpPr>
                <p:spPr>
                  <a:xfrm rot="3600000">
                    <a:off x="1355" y="8122"/>
                    <a:ext cx="1260" cy="0"/>
                  </a:xfrm>
                  <a:prstGeom prst="line">
                    <a:avLst/>
                  </a:prstGeom>
                  <a:ln w="254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anchor="t"/>
                  <a:p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28" name="Line 8"/>
                  <p:cNvSpPr/>
                  <p:nvPr/>
                </p:nvSpPr>
                <p:spPr>
                  <a:xfrm rot="7200000">
                    <a:off x="727" y="8124"/>
                    <a:ext cx="1260" cy="0"/>
                  </a:xfrm>
                  <a:prstGeom prst="line">
                    <a:avLst/>
                  </a:prstGeom>
                  <a:ln w="254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anchor="t"/>
                  <a:p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30729" name="Group 9"/>
                <p:cNvGrpSpPr/>
                <p:nvPr/>
              </p:nvGrpSpPr>
              <p:grpSpPr>
                <a:xfrm>
                  <a:off x="4282" y="1169"/>
                  <a:ext cx="1130" cy="1151"/>
                  <a:chOff x="1046" y="7492"/>
                  <a:chExt cx="1260" cy="1262"/>
                </a:xfrm>
              </p:grpSpPr>
              <p:sp>
                <p:nvSpPr>
                  <p:cNvPr id="30730" name="Line 10"/>
                  <p:cNvSpPr/>
                  <p:nvPr/>
                </p:nvSpPr>
                <p:spPr>
                  <a:xfrm>
                    <a:off x="1046" y="8672"/>
                    <a:ext cx="1260" cy="0"/>
                  </a:xfrm>
                  <a:prstGeom prst="line">
                    <a:avLst/>
                  </a:prstGeom>
                  <a:ln w="254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anchor="t"/>
                  <a:p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31" name="Line 11"/>
                  <p:cNvSpPr/>
                  <p:nvPr/>
                </p:nvSpPr>
                <p:spPr>
                  <a:xfrm rot="3600000">
                    <a:off x="1355" y="8122"/>
                    <a:ext cx="1260" cy="0"/>
                  </a:xfrm>
                  <a:prstGeom prst="line">
                    <a:avLst/>
                  </a:prstGeom>
                  <a:ln w="254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anchor="t"/>
                  <a:p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32" name="Line 12"/>
                  <p:cNvSpPr/>
                  <p:nvPr/>
                </p:nvSpPr>
                <p:spPr>
                  <a:xfrm rot="7200000">
                    <a:off x="727" y="8124"/>
                    <a:ext cx="1260" cy="0"/>
                  </a:xfrm>
                  <a:prstGeom prst="line">
                    <a:avLst/>
                  </a:prstGeom>
                  <a:ln w="254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anchor="t"/>
                  <a:p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sp>
              <p:nvSpPr>
                <p:cNvPr id="30733" name="Line 13"/>
                <p:cNvSpPr/>
                <p:nvPr/>
              </p:nvSpPr>
              <p:spPr>
                <a:xfrm flipV="1">
                  <a:off x="3162" y="1257"/>
                  <a:ext cx="1667" cy="977"/>
                </a:xfrm>
                <a:prstGeom prst="line">
                  <a:avLst/>
                </a:prstGeom>
                <a:ln w="254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anchor="t"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0734" name="Line 14"/>
                <p:cNvSpPr/>
                <p:nvPr/>
              </p:nvSpPr>
              <p:spPr>
                <a:xfrm rot="3600000" flipV="1">
                  <a:off x="3695" y="1253"/>
                  <a:ext cx="1696" cy="961"/>
                </a:xfrm>
                <a:prstGeom prst="line">
                  <a:avLst/>
                </a:prstGeom>
                <a:ln w="254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anchor="t"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30735" name="Text Box 15"/>
              <p:cNvSpPr txBox="1"/>
              <p:nvPr/>
            </p:nvSpPr>
            <p:spPr>
              <a:xfrm>
                <a:off x="1156" y="1888"/>
                <a:ext cx="421" cy="374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anchor="t"/>
              <a:p>
                <a:pPr algn="just"/>
                <a:r>
                  <a:rPr lang="en-US" altLang="zh-CN" sz="24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C</a:t>
                </a:r>
                <a:endParaRPr lang="en-US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30736" name="Text Box 16"/>
              <p:cNvSpPr txBox="1"/>
              <p:nvPr/>
            </p:nvSpPr>
            <p:spPr>
              <a:xfrm>
                <a:off x="2653" y="1888"/>
                <a:ext cx="353" cy="370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anchor="t"/>
              <a:p>
                <a:pPr algn="just"/>
                <a:r>
                  <a:rPr lang="en-US" altLang="zh-CN" sz="24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B</a:t>
                </a:r>
                <a:endParaRPr lang="en-US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30737" name="Text Box 17"/>
              <p:cNvSpPr txBox="1"/>
              <p:nvPr/>
            </p:nvSpPr>
            <p:spPr>
              <a:xfrm>
                <a:off x="1837" y="3022"/>
                <a:ext cx="385" cy="352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anchor="t"/>
              <a:p>
                <a:pPr algn="just"/>
                <a:r>
                  <a:rPr lang="en-US" altLang="zh-CN" sz="24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O</a:t>
                </a:r>
                <a:endParaRPr lang="en-US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30738" name="Text Box 19"/>
              <p:cNvSpPr txBox="1"/>
              <p:nvPr/>
            </p:nvSpPr>
            <p:spPr>
              <a:xfrm>
                <a:off x="703" y="2976"/>
                <a:ext cx="408" cy="408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anchor="t"/>
              <a:p>
                <a:pPr algn="just"/>
                <a:r>
                  <a:rPr lang="en-US" altLang="zh-CN" sz="24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D</a:t>
                </a:r>
                <a:endParaRPr lang="en-US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30739" name="Text Box 20"/>
              <p:cNvSpPr txBox="1"/>
              <p:nvPr/>
            </p:nvSpPr>
            <p:spPr>
              <a:xfrm>
                <a:off x="3061" y="2976"/>
                <a:ext cx="389" cy="437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anchor="t"/>
              <a:p>
                <a:pPr algn="just"/>
                <a:r>
                  <a:rPr lang="en-US" altLang="zh-CN" sz="24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A</a:t>
                </a:r>
                <a:endParaRPr lang="en-US" altLang="zh-CN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30740" name="Text Box 23"/>
            <p:cNvSpPr txBox="1"/>
            <p:nvPr/>
          </p:nvSpPr>
          <p:spPr>
            <a:xfrm>
              <a:off x="3651" y="2115"/>
              <a:ext cx="408" cy="408"/>
            </a:xfrm>
            <a:prstGeom prst="rect">
              <a:avLst/>
            </a:prstGeom>
            <a:noFill/>
            <a:ln w="25400">
              <a:noFill/>
            </a:ln>
          </p:spPr>
          <p:txBody>
            <a:bodyPr anchor="t"/>
            <a:p>
              <a:pPr algn="just"/>
              <a:r>
                <a:rPr lang="en-US" altLang="zh-CN" sz="24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E</a:t>
              </a:r>
              <a:endPara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sp>
        <p:nvSpPr>
          <p:cNvPr id="30741" name="TextBox 22"/>
          <p:cNvSpPr txBox="1"/>
          <p:nvPr/>
        </p:nvSpPr>
        <p:spPr>
          <a:xfrm>
            <a:off x="468313" y="2060575"/>
            <a:ext cx="800100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解：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16013" y="1989138"/>
            <a:ext cx="3671887" cy="11890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∵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OAB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OCD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是两个全等的等边三角形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en-US" altLang="zh-CN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1550" y="3141663"/>
            <a:ext cx="3671888" cy="1130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AO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BO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,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CO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DO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, ∠AOB=∠COD=60°.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71550" y="4330700"/>
            <a:ext cx="3671888" cy="6397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∵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O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、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三点共线，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1550" y="4965700"/>
            <a:ext cx="3671888" cy="6397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DOB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COA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=120°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71550" y="5519738"/>
            <a:ext cx="3671888" cy="6397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△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COA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DOB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(SAS).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16463" y="4005263"/>
            <a:ext cx="3671887" cy="6397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DBO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CAO.</a:t>
            </a:r>
            <a:endParaRPr lang="en-US" altLang="zh-CN" sz="2400" b="1" i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16463" y="4437063"/>
            <a:ext cx="3671887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设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OB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EA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相交于点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F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43438" y="4884738"/>
            <a:ext cx="3673475" cy="6397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∵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EFB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AFO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716463" y="5445125"/>
            <a:ext cx="3671887" cy="6397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AEB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AOB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=60°.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4" name="Text Box 16"/>
          <p:cNvSpPr txBox="1"/>
          <p:nvPr/>
        </p:nvSpPr>
        <p:spPr>
          <a:xfrm>
            <a:off x="6804025" y="2554288"/>
            <a:ext cx="495300" cy="514350"/>
          </a:xfrm>
          <a:prstGeom prst="rect">
            <a:avLst/>
          </a:prstGeom>
          <a:noFill/>
          <a:ln w="25400">
            <a:noFill/>
          </a:ln>
        </p:spPr>
        <p:txBody>
          <a:bodyPr anchor="t"/>
          <a:p>
            <a:pPr algn="just"/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F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30" grpId="0"/>
      <p:bldP spid="31" grpId="0"/>
      <p:bldP spid="32" grpId="0"/>
      <p:bldP spid="33" grpId="0"/>
      <p:bldP spid="3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文本框 100"/>
          <p:cNvSpPr txBox="1"/>
          <p:nvPr/>
        </p:nvSpPr>
        <p:spPr>
          <a:xfrm>
            <a:off x="265113" y="906463"/>
            <a:ext cx="8494712" cy="32908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7.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图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①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、图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②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中，点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为线段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AB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上一点，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ACM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与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CBN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都是等边三角形．</a:t>
            </a:r>
            <a:endParaRPr lang="zh-CN" altLang="en-US" sz="280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(1)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如图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①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，线段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AN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与线段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BM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是否相等？请说明理由；</a:t>
            </a:r>
            <a:endParaRPr lang="zh-CN" altLang="en-US" sz="280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(2)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如图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②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AN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与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MC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交于点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E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BM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与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CN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交于点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F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，探究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800" i="1">
                <a:latin typeface="Times New Roman" panose="02020603050405020304" pitchFamily="18" charset="0"/>
                <a:ea typeface="黑体" panose="02010609060101010101" pitchFamily="49" charset="-122"/>
              </a:rPr>
              <a:t>CEF</a:t>
            </a:r>
            <a:r>
              <a:rPr lang="zh-CN" altLang="en-US" sz="2800">
                <a:latin typeface="Times New Roman" panose="02020603050405020304" pitchFamily="18" charset="0"/>
                <a:ea typeface="黑体" panose="02010609060101010101" pitchFamily="49" charset="-122"/>
              </a:rPr>
              <a:t>的形状，并证明你的结论．</a:t>
            </a:r>
            <a:endParaRPr lang="zh-CN" altLang="en-US" sz="28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1746" name="文本框 2"/>
          <p:cNvSpPr txBox="1"/>
          <p:nvPr/>
        </p:nvSpPr>
        <p:spPr>
          <a:xfrm>
            <a:off x="209550" y="503238"/>
            <a:ext cx="1960563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拓展提升：</a:t>
            </a:r>
            <a:endParaRPr lang="zh-CN" altLang="en-US" sz="2800">
              <a:solidFill>
                <a:srgbClr val="269999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31747" name="组合 6"/>
          <p:cNvGrpSpPr/>
          <p:nvPr/>
        </p:nvGrpSpPr>
        <p:grpSpPr>
          <a:xfrm>
            <a:off x="1374775" y="4143375"/>
            <a:ext cx="5778500" cy="2376488"/>
            <a:chOff x="2166" y="6299"/>
            <a:chExt cx="9098" cy="3742"/>
          </a:xfrm>
        </p:grpSpPr>
        <p:pic>
          <p:nvPicPr>
            <p:cNvPr id="31748" name="图片 3" descr="2$60S]1)2~(I{P@K%L8L}9I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166" y="6299"/>
              <a:ext cx="9098" cy="292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749" name="文本框 4"/>
            <p:cNvSpPr txBox="1"/>
            <p:nvPr/>
          </p:nvSpPr>
          <p:spPr>
            <a:xfrm>
              <a:off x="3418" y="9225"/>
              <a:ext cx="1408" cy="8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图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</a:rPr>
                <a:t>①</a:t>
              </a:r>
              <a:endParaRPr lang="zh-CN" altLang="en-US" sz="2800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31750" name="文本框 5"/>
            <p:cNvSpPr txBox="1"/>
            <p:nvPr/>
          </p:nvSpPr>
          <p:spPr>
            <a:xfrm>
              <a:off x="8341" y="9225"/>
              <a:ext cx="1408" cy="8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  <a:sym typeface="宋体" panose="02010600030101010101" pitchFamily="2" charset="-122"/>
                </a:rPr>
                <a:t>图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  <a:sym typeface="宋体" panose="02010600030101010101" pitchFamily="2" charset="-122"/>
                </a:rPr>
                <a:t>②</a:t>
              </a:r>
              <a:endParaRPr lang="en-US" altLang="zh-CN" sz="2800"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文本框 101"/>
          <p:cNvSpPr txBox="1"/>
          <p:nvPr/>
        </p:nvSpPr>
        <p:spPr>
          <a:xfrm>
            <a:off x="161925" y="568325"/>
            <a:ext cx="8810625" cy="44418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indent="266700">
              <a:lnSpc>
                <a:spcPct val="17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解：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(1)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AN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BM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7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理由：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∵△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ACM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与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CBN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都是等边三角形，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7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MC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CN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CB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ACM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BCN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60°.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7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ACN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MCB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7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∴△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ACN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≌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△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MCB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(SAS)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．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266700">
              <a:lnSpc>
                <a:spcPct val="17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∴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AN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BM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32770" name="组合 6"/>
          <p:cNvGrpSpPr/>
          <p:nvPr/>
        </p:nvGrpSpPr>
        <p:grpSpPr>
          <a:xfrm>
            <a:off x="6000750" y="3408363"/>
            <a:ext cx="2836863" cy="2376487"/>
            <a:chOff x="2166" y="6299"/>
            <a:chExt cx="4467" cy="3742"/>
          </a:xfrm>
        </p:grpSpPr>
        <p:pic>
          <p:nvPicPr>
            <p:cNvPr id="32771" name="图片 3" descr="2$60S]1)2~(I{P@K%L8L}9I"/>
            <p:cNvPicPr>
              <a:picLocks noChangeAspect="1"/>
            </p:cNvPicPr>
            <p:nvPr/>
          </p:nvPicPr>
          <p:blipFill>
            <a:blip r:embed="rId1"/>
            <a:srcRect r="50902" b="2803"/>
            <a:stretch>
              <a:fillRect/>
            </a:stretch>
          </p:blipFill>
          <p:spPr>
            <a:xfrm>
              <a:off x="2166" y="6299"/>
              <a:ext cx="4467" cy="284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2772" name="文本框 4"/>
            <p:cNvSpPr txBox="1"/>
            <p:nvPr/>
          </p:nvSpPr>
          <p:spPr>
            <a:xfrm>
              <a:off x="3418" y="9225"/>
              <a:ext cx="1408" cy="8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  <a:sym typeface="宋体" panose="02010600030101010101" pitchFamily="2" charset="-122"/>
                </a:rPr>
                <a:t>图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  <a:sym typeface="宋体" panose="02010600030101010101" pitchFamily="2" charset="-122"/>
                </a:rPr>
                <a:t>①</a:t>
              </a:r>
              <a:endParaRPr lang="zh-CN" altLang="en-US" sz="2800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69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charRg st="12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69">
                                            <p:txEl>
                                              <p:charRg st="12" end="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charRg st="34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769">
                                            <p:txEl>
                                              <p:charRg st="34" end="6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charRg st="62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2769">
                                            <p:txEl>
                                              <p:charRg st="62" end="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charRg st="74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2769">
                                            <p:txEl>
                                              <p:charRg st="74" end="9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charRg st="91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2769">
                                            <p:txEl>
                                              <p:charRg st="91" end="9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文本框 2"/>
          <p:cNvSpPr txBox="1"/>
          <p:nvPr/>
        </p:nvSpPr>
        <p:spPr>
          <a:xfrm>
            <a:off x="655638" y="466725"/>
            <a:ext cx="7488237" cy="54641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4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(2)△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CEF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是等边三角形．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证明：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∵∠ACE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∠FCM=60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°，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∴∠ECF=60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°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.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∵△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ACN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≌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△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MCB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，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∴∠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CAE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∠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CMB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.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∵AC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MC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，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∴△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ACE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≌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△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MCF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(ASA)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，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∴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CE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＝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CF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.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∴△</a:t>
            </a:r>
            <a:r>
              <a:rPr lang="en-US" altLang="zh-CN" sz="28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CEF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是等边三角形．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grpSp>
        <p:nvGrpSpPr>
          <p:cNvPr id="33794" name="组合 6"/>
          <p:cNvGrpSpPr/>
          <p:nvPr/>
        </p:nvGrpSpPr>
        <p:grpSpPr>
          <a:xfrm>
            <a:off x="5940425" y="2009775"/>
            <a:ext cx="2882900" cy="2376488"/>
            <a:chOff x="6722" y="6299"/>
            <a:chExt cx="4542" cy="3742"/>
          </a:xfrm>
        </p:grpSpPr>
        <p:pic>
          <p:nvPicPr>
            <p:cNvPr id="33795" name="图片 3" descr="2$60S]1)2~(I{P@K%L8L}9I"/>
            <p:cNvPicPr>
              <a:picLocks noChangeAspect="1"/>
            </p:cNvPicPr>
            <p:nvPr/>
          </p:nvPicPr>
          <p:blipFill>
            <a:blip r:embed="rId1"/>
            <a:srcRect l="50076" b="410"/>
            <a:stretch>
              <a:fillRect/>
            </a:stretch>
          </p:blipFill>
          <p:spPr>
            <a:xfrm>
              <a:off x="6722" y="6299"/>
              <a:ext cx="4542" cy="291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3796" name="文本框 5"/>
            <p:cNvSpPr txBox="1"/>
            <p:nvPr/>
          </p:nvSpPr>
          <p:spPr>
            <a:xfrm>
              <a:off x="8341" y="9225"/>
              <a:ext cx="1408" cy="8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49" charset="-122"/>
                  <a:sym typeface="宋体" panose="02010600030101010101" pitchFamily="2" charset="-122"/>
                </a:rPr>
                <a:t>图</a:t>
              </a:r>
              <a:r>
                <a:rPr lang="en-US" altLang="zh-CN" sz="2800">
                  <a:latin typeface="Times New Roman" panose="02020603050405020304" pitchFamily="18" charset="0"/>
                  <a:ea typeface="黑体" panose="02010609060101010101" pitchFamily="49" charset="-122"/>
                  <a:sym typeface="宋体" panose="02010600030101010101" pitchFamily="2" charset="-122"/>
                </a:rPr>
                <a:t>②</a:t>
              </a:r>
              <a:endParaRPr lang="en-US" altLang="zh-CN" sz="2800"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3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charRg st="15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3">
                                            <p:txEl>
                                              <p:charRg st="15" end="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charRg st="34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793">
                                            <p:txEl>
                                              <p:charRg st="34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charRg st="45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793">
                                            <p:txEl>
                                              <p:charRg st="45" end="5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charRg st="57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3793">
                                            <p:txEl>
                                              <p:charRg st="57" end="6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charRg st="69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3793">
                                            <p:txEl>
                                              <p:charRg st="69" end="7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charRg st="77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3793">
                                            <p:txEl>
                                              <p:charRg st="77" end="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charRg st="94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3793">
                                            <p:txEl>
                                              <p:charRg st="94" end="10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charRg st="102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3793">
                                            <p:txEl>
                                              <p:charRg st="102" end="1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矩形 80"/>
          <p:cNvSpPr/>
          <p:nvPr/>
        </p:nvSpPr>
        <p:spPr>
          <a:xfrm>
            <a:off x="0" y="58738"/>
            <a:ext cx="1217613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defTabSz="914400"/>
            <a:r>
              <a:rPr lang="zh-CN" altLang="en-US" sz="2000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课堂小结</a:t>
            </a:r>
            <a:endParaRPr lang="zh-CN" altLang="en-US" sz="2000" dirty="0">
              <a:solidFill>
                <a:srgbClr val="228B8B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18" name="TextBox 2"/>
          <p:cNvSpPr txBox="1"/>
          <p:nvPr/>
        </p:nvSpPr>
        <p:spPr>
          <a:xfrm>
            <a:off x="357188" y="2814638"/>
            <a:ext cx="1143000" cy="830262"/>
          </a:xfrm>
          <a:prstGeom prst="rect">
            <a:avLst/>
          </a:prstGeom>
          <a:noFill/>
          <a:ln w="25400" cap="flat" cmpd="sng">
            <a:solidFill>
              <a:schemeClr val="bg1">
                <a:alpha val="54117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 algn="dist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等边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dist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三角形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27200" y="1268413"/>
            <a:ext cx="1008063" cy="461962"/>
          </a:xfrm>
          <a:prstGeom prst="rect">
            <a:avLst/>
          </a:prstGeom>
          <a:noFill/>
          <a:ln w="25400" cap="flat" cmpd="sng">
            <a:solidFill>
              <a:schemeClr val="bg1">
                <a:alpha val="54117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 algn="dist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定义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5" name="左大括号 9"/>
          <p:cNvSpPr/>
          <p:nvPr/>
        </p:nvSpPr>
        <p:spPr bwMode="auto">
          <a:xfrm>
            <a:off x="1476375" y="1628775"/>
            <a:ext cx="142875" cy="3529013"/>
          </a:xfrm>
          <a:prstGeom prst="leftBrace">
            <a:avLst>
              <a:gd name="adj1" fmla="val 8327"/>
              <a:gd name="adj2" fmla="val 50000"/>
            </a:avLst>
          </a:prstGeom>
          <a:noFill/>
          <a:ln w="25400" algn="ctr">
            <a:solidFill>
              <a:schemeClr val="tx1">
                <a:lumMod val="85000"/>
                <a:lumOff val="15000"/>
                <a:alpha val="62000"/>
              </a:schemeClr>
            </a:solidFill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319588" y="1052513"/>
            <a:ext cx="1008062" cy="646112"/>
          </a:xfrm>
          <a:prstGeom prst="rect">
            <a:avLst/>
          </a:prstGeom>
          <a:noFill/>
          <a:ln w="25400" cap="flat" cmpd="sng">
            <a:solidFill>
              <a:schemeClr val="bg1">
                <a:alpha val="54117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底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腰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2"/>
          <p:cNvGrpSpPr/>
          <p:nvPr/>
        </p:nvGrpSpPr>
        <p:grpSpPr>
          <a:xfrm>
            <a:off x="2951163" y="908050"/>
            <a:ext cx="1296987" cy="792163"/>
            <a:chOff x="3203848" y="908720"/>
            <a:chExt cx="1296144" cy="792088"/>
          </a:xfrm>
        </p:grpSpPr>
        <p:sp>
          <p:nvSpPr>
            <p:cNvPr id="9" name="右箭头 8"/>
            <p:cNvSpPr/>
            <p:nvPr/>
          </p:nvSpPr>
          <p:spPr bwMode="auto">
            <a:xfrm>
              <a:off x="3203848" y="1340479"/>
              <a:ext cx="1296144" cy="360329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824" name="TextBox 10"/>
            <p:cNvSpPr txBox="1"/>
            <p:nvPr/>
          </p:nvSpPr>
          <p:spPr>
            <a:xfrm>
              <a:off x="3275856" y="908720"/>
              <a:ext cx="1107996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2400" dirty="0">
                  <a:latin typeface="黑体" panose="02010609060101010101" pitchFamily="49" charset="-122"/>
                  <a:ea typeface="黑体" panose="02010609060101010101" pitchFamily="49" charset="-122"/>
                </a:rPr>
                <a:t>特殊性</a:t>
              </a:r>
              <a:endPara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798638" y="2679700"/>
            <a:ext cx="1008062" cy="461963"/>
          </a:xfrm>
          <a:prstGeom prst="rect">
            <a:avLst/>
          </a:prstGeom>
          <a:noFill/>
          <a:ln w="25400" cap="flat" cmpd="sng">
            <a:solidFill>
              <a:schemeClr val="bg1">
                <a:alpha val="54117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 algn="dist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性质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13"/>
          <p:cNvGrpSpPr/>
          <p:nvPr/>
        </p:nvGrpSpPr>
        <p:grpSpPr>
          <a:xfrm>
            <a:off x="2951163" y="2276475"/>
            <a:ext cx="1296987" cy="792163"/>
            <a:chOff x="3203848" y="908720"/>
            <a:chExt cx="1296144" cy="792088"/>
          </a:xfrm>
        </p:grpSpPr>
        <p:sp>
          <p:nvSpPr>
            <p:cNvPr id="15" name="右箭头 14"/>
            <p:cNvSpPr/>
            <p:nvPr/>
          </p:nvSpPr>
          <p:spPr bwMode="auto">
            <a:xfrm>
              <a:off x="3203848" y="1340479"/>
              <a:ext cx="1296144" cy="360329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828" name="TextBox 15"/>
            <p:cNvSpPr txBox="1"/>
            <p:nvPr/>
          </p:nvSpPr>
          <p:spPr>
            <a:xfrm>
              <a:off x="3275856" y="908720"/>
              <a:ext cx="1107996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2400" dirty="0">
                  <a:latin typeface="黑体" panose="02010609060101010101" pitchFamily="49" charset="-122"/>
                  <a:ea typeface="黑体" panose="02010609060101010101" pitchFamily="49" charset="-122"/>
                </a:rPr>
                <a:t>特殊性</a:t>
              </a:r>
              <a:endPara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535488" y="1860550"/>
            <a:ext cx="1008062" cy="560388"/>
          </a:xfrm>
          <a:prstGeom prst="rect">
            <a:avLst/>
          </a:prstGeom>
          <a:noFill/>
          <a:ln w="25400" cap="flat" cmpd="sng">
            <a:solidFill>
              <a:schemeClr val="bg1">
                <a:alpha val="54117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边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右箭头 17"/>
          <p:cNvSpPr/>
          <p:nvPr/>
        </p:nvSpPr>
        <p:spPr bwMode="auto">
          <a:xfrm>
            <a:off x="5614988" y="1916113"/>
            <a:ext cx="504825" cy="360363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62688" y="1773238"/>
            <a:ext cx="1801813" cy="558800"/>
          </a:xfrm>
          <a:prstGeom prst="rect">
            <a:avLst/>
          </a:prstGeom>
          <a:noFill/>
          <a:ln w="25400">
            <a:solidFill>
              <a:schemeClr val="tx1">
                <a:lumMod val="75000"/>
                <a:lumOff val="25000"/>
                <a:alpha val="54000"/>
              </a:schemeClr>
            </a:solidFill>
          </a:ln>
        </p:spPr>
        <p:txBody>
          <a:bodyPr>
            <a:spAutoFit/>
          </a:bodyPr>
          <a:lstStyle/>
          <a:p>
            <a:pPr marR="0" algn="ctr" defTabSz="914400" rtl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三边相等</a:t>
            </a:r>
            <a:endParaRPr kumimoji="0" lang="zh-CN" altLang="en-US" sz="2400" kern="1200" cap="none" spc="0" normalizeH="0" baseline="0" noProof="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35488" y="2482850"/>
            <a:ext cx="1008062" cy="560388"/>
          </a:xfrm>
          <a:prstGeom prst="rect">
            <a:avLst/>
          </a:prstGeom>
          <a:noFill/>
          <a:ln w="25400" cap="flat" cmpd="sng">
            <a:solidFill>
              <a:schemeClr val="bg1">
                <a:alpha val="54117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角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右箭头 22"/>
          <p:cNvSpPr/>
          <p:nvPr/>
        </p:nvSpPr>
        <p:spPr bwMode="auto">
          <a:xfrm>
            <a:off x="5614988" y="2636838"/>
            <a:ext cx="504825" cy="360363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72213" y="2449513"/>
            <a:ext cx="2879725" cy="576263"/>
          </a:xfrm>
          <a:prstGeom prst="rect">
            <a:avLst/>
          </a:prstGeom>
          <a:noFill/>
          <a:ln w="25400">
            <a:solidFill>
              <a:schemeClr val="tx1">
                <a:lumMod val="75000"/>
                <a:lumOff val="25000"/>
                <a:alpha val="54000"/>
              </a:schemeClr>
            </a:solidFill>
          </a:ln>
        </p:spPr>
        <p:txBody>
          <a:bodyPr>
            <a:spAutoFit/>
          </a:bodyPr>
          <a:lstStyle/>
          <a:p>
            <a:pPr marR="0" algn="ctr" defTabSz="914400" rtl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三个角都等于</a:t>
            </a:r>
            <a:r>
              <a:rPr kumimoji="0" lang="en-US" altLang="zh-CN" sz="24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60 °</a:t>
            </a:r>
            <a:endParaRPr kumimoji="0" lang="zh-CN" altLang="en-US" sz="2400" b="1" kern="1200" cap="none" spc="0" normalizeH="0" baseline="0" noProof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35488" y="3176588"/>
            <a:ext cx="1511300" cy="639762"/>
          </a:xfrm>
          <a:prstGeom prst="rect">
            <a:avLst/>
          </a:prstGeom>
          <a:noFill/>
          <a:ln w="25400" cap="flat" cmpd="sng">
            <a:solidFill>
              <a:schemeClr val="bg1">
                <a:alpha val="54117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轴对称性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右箭头 25"/>
          <p:cNvSpPr/>
          <p:nvPr/>
        </p:nvSpPr>
        <p:spPr bwMode="auto">
          <a:xfrm>
            <a:off x="6084888" y="3357563"/>
            <a:ext cx="503238" cy="360363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88125" y="3098800"/>
            <a:ext cx="2160588" cy="1338263"/>
          </a:xfrm>
          <a:prstGeom prst="rect">
            <a:avLst/>
          </a:prstGeom>
          <a:noFill/>
          <a:ln w="25400">
            <a:solidFill>
              <a:schemeClr val="tx1">
                <a:lumMod val="75000"/>
                <a:lumOff val="25000"/>
                <a:alpha val="54000"/>
              </a:schemeClr>
            </a:solidFill>
          </a:ln>
        </p:spPr>
        <p:txBody>
          <a:bodyPr>
            <a:spAutoFit/>
          </a:bodyPr>
          <a:lstStyle/>
          <a:p>
            <a:pPr marR="0" algn="ctr" defTabSz="914400" rtl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轴对称图形，每条边上都具有“三线合一”性质</a:t>
            </a:r>
            <a:endParaRPr kumimoji="0" lang="zh-CN" altLang="en-US" kern="1200" cap="none" spc="0" normalizeH="0" baseline="0" noProof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9" name="左大括号 28"/>
          <p:cNvSpPr/>
          <p:nvPr/>
        </p:nvSpPr>
        <p:spPr bwMode="auto">
          <a:xfrm>
            <a:off x="4284663" y="2060575"/>
            <a:ext cx="142875" cy="1584325"/>
          </a:xfrm>
          <a:prstGeom prst="leftBrace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35150" y="4911725"/>
            <a:ext cx="1008063" cy="461963"/>
          </a:xfrm>
          <a:prstGeom prst="rect">
            <a:avLst/>
          </a:prstGeom>
          <a:noFill/>
          <a:ln w="25400" cap="flat" cmpd="sng">
            <a:solidFill>
              <a:schemeClr val="bg1">
                <a:alpha val="54117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 algn="dist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判定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31"/>
          <p:cNvGrpSpPr/>
          <p:nvPr/>
        </p:nvGrpSpPr>
        <p:grpSpPr>
          <a:xfrm>
            <a:off x="2916238" y="4581525"/>
            <a:ext cx="1295400" cy="792163"/>
            <a:chOff x="3203848" y="908720"/>
            <a:chExt cx="1296144" cy="792088"/>
          </a:xfrm>
        </p:grpSpPr>
        <p:sp>
          <p:nvSpPr>
            <p:cNvPr id="33" name="右箭头 32"/>
            <p:cNvSpPr/>
            <p:nvPr/>
          </p:nvSpPr>
          <p:spPr bwMode="auto">
            <a:xfrm>
              <a:off x="3203848" y="1340479"/>
              <a:ext cx="1296144" cy="360329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842" name="TextBox 33"/>
            <p:cNvSpPr txBox="1"/>
            <p:nvPr/>
          </p:nvSpPr>
          <p:spPr>
            <a:xfrm>
              <a:off x="3275856" y="908720"/>
              <a:ext cx="1107996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2400" dirty="0">
                  <a:latin typeface="黑体" panose="02010609060101010101" pitchFamily="49" charset="-122"/>
                  <a:ea typeface="黑体" panose="02010609060101010101" pitchFamily="49" charset="-122"/>
                </a:rPr>
                <a:t>特殊性</a:t>
              </a:r>
              <a:endPara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572000" y="4021138"/>
            <a:ext cx="1512888" cy="646112"/>
          </a:xfrm>
          <a:prstGeom prst="rect">
            <a:avLst/>
          </a:prstGeom>
          <a:noFill/>
          <a:ln w="25400" cap="flat" cmpd="sng">
            <a:solidFill>
              <a:schemeClr val="bg1">
                <a:alpha val="54117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三边法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72000" y="4714875"/>
            <a:ext cx="1511300" cy="558800"/>
          </a:xfrm>
          <a:prstGeom prst="rect">
            <a:avLst/>
          </a:prstGeom>
          <a:noFill/>
          <a:ln w="25400" cap="flat" cmpd="sng">
            <a:solidFill>
              <a:schemeClr val="bg1">
                <a:alpha val="54117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三角法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572000" y="5373688"/>
            <a:ext cx="2087563" cy="639762"/>
          </a:xfrm>
          <a:prstGeom prst="rect">
            <a:avLst/>
          </a:prstGeom>
          <a:noFill/>
          <a:ln w="25400" cap="flat" cmpd="sng">
            <a:solidFill>
              <a:schemeClr val="bg1">
                <a:alpha val="54117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等腰三角形法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左大括号 37"/>
          <p:cNvSpPr/>
          <p:nvPr/>
        </p:nvSpPr>
        <p:spPr bwMode="auto">
          <a:xfrm>
            <a:off x="4356100" y="4365625"/>
            <a:ext cx="144463" cy="1584325"/>
          </a:xfrm>
          <a:prstGeom prst="leftBrace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365" grpId="0" animBg="1"/>
      <p:bldP spid="27" grpId="0" animBg="1"/>
      <p:bldP spid="12" grpId="0" animBg="1"/>
      <p:bldP spid="17" grpId="0" animBg="1"/>
      <p:bldP spid="18" grpId="0" animBg="1"/>
      <p:bldP spid="19" grpId="0" animBg="1"/>
      <p:bldP spid="21" grpId="0" bldLvl="0" animBg="1"/>
      <p:bldP spid="23" grpId="0" animBg="1"/>
      <p:bldP spid="24" grpId="0" animBg="1"/>
      <p:bldP spid="25" grpId="0" bldLvl="0" animBg="1"/>
      <p:bldP spid="26" grpId="0" animBg="1"/>
      <p:bldP spid="28" grpId="0" animBg="1"/>
      <p:bldP spid="29" grpId="0" animBg="1"/>
      <p:bldP spid="31" grpId="0" animBg="1"/>
      <p:bldP spid="35" grpId="0" animBg="1"/>
      <p:bldP spid="36" grpId="0" animBg="1"/>
      <p:bldP spid="37" grpId="0" bldLvl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内容占位符 2"/>
          <p:cNvSpPr>
            <a:spLocks noGrp="1"/>
          </p:cNvSpPr>
          <p:nvPr>
            <p:ph idx="1"/>
          </p:nvPr>
        </p:nvSpPr>
        <p:spPr>
          <a:xfrm>
            <a:off x="166688" y="1628775"/>
            <a:ext cx="8951912" cy="1093788"/>
          </a:xfrm>
        </p:spPr>
        <p:txBody>
          <a:bodyPr vert="horz" wrap="square" anchor="t"/>
          <a:p>
            <a:pPr>
              <a:buNone/>
            </a:pPr>
            <a:r>
              <a:rPr lang="zh-CN" altLang="en-US" sz="2800" b="1">
                <a:latin typeface="宋体" panose="02010600030101010101" pitchFamily="2" charset="-122"/>
              </a:rPr>
              <a:t>　　下列图片中有你熟悉的数学图形吗？你能说出此</a:t>
            </a:r>
            <a:endParaRPr lang="zh-CN" altLang="en-US" sz="2800" b="1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2800" b="1">
                <a:latin typeface="宋体" panose="02010600030101010101" pitchFamily="2" charset="-122"/>
              </a:rPr>
              <a:t>图形的名称吗？</a:t>
            </a:r>
            <a:endParaRPr lang="zh-CN" altLang="en-US" sz="2800" b="1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2800" b="1">
                <a:latin typeface="宋体" panose="02010600030101010101" pitchFamily="2" charset="-122"/>
              </a:rPr>
              <a:t> 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sp>
        <p:nvSpPr>
          <p:cNvPr id="7171" name="Rectangle 4"/>
          <p:cNvSpPr/>
          <p:nvPr/>
        </p:nvSpPr>
        <p:spPr>
          <a:xfrm>
            <a:off x="0" y="500063"/>
            <a:ext cx="91440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Calibri" panose="020F0502020204030204" pitchFamily="2" charset="0"/>
            </a:endParaRPr>
          </a:p>
        </p:txBody>
      </p:sp>
      <p:pic>
        <p:nvPicPr>
          <p:cNvPr id="7172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noFill/>
          <a:ln w="9525">
            <a:noFill/>
          </a:ln>
          <a:effectLst>
            <a:outerShdw dist="38100" dir="2699999" algn="ctr" rotWithShape="0">
              <a:srgbClr val="000000">
                <a:alpha val="35999"/>
              </a:srgbClr>
            </a:outerShdw>
          </a:effectLst>
        </p:spPr>
      </p:pic>
      <p:sp>
        <p:nvSpPr>
          <p:cNvPr id="7173" name="矩形 6"/>
          <p:cNvSpPr/>
          <p:nvPr/>
        </p:nvSpPr>
        <p:spPr>
          <a:xfrm>
            <a:off x="238125" y="642938"/>
            <a:ext cx="4092575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3200" b="1" dirty="0">
                <a:latin typeface="宋体" panose="02010600030101010101" pitchFamily="2" charset="-122"/>
              </a:rPr>
              <a:t>创设情境，导入新知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pic>
        <p:nvPicPr>
          <p:cNvPr id="7174" name="图片 717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825" y="3382963"/>
            <a:ext cx="5099050" cy="2616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13"/>
          <p:cNvSpPr/>
          <p:nvPr/>
        </p:nvSpPr>
        <p:spPr>
          <a:xfrm>
            <a:off x="635000" y="2360613"/>
            <a:ext cx="6735763" cy="519112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indent="266700"/>
            <a:r>
              <a: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三条边都相等的三角形是等边三角形．　　</a:t>
            </a:r>
            <a:endParaRPr lang="zh-CN" altLang="en-US" sz="2800" b="1" dirty="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pic>
        <p:nvPicPr>
          <p:cNvPr id="8195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noFill/>
          <a:ln w="9525">
            <a:noFill/>
          </a:ln>
          <a:effectLst>
            <a:outerShdw dist="38100" dir="2699999" algn="ctr" rotWithShape="0">
              <a:srgbClr val="000000">
                <a:alpha val="35999"/>
              </a:srgbClr>
            </a:outerShdw>
          </a:effectLst>
        </p:spPr>
      </p:pic>
      <p:sp>
        <p:nvSpPr>
          <p:cNvPr id="8196" name="矩形 6"/>
          <p:cNvSpPr/>
          <p:nvPr/>
        </p:nvSpPr>
        <p:spPr>
          <a:xfrm>
            <a:off x="238125" y="642938"/>
            <a:ext cx="4092575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3200" b="1" dirty="0">
                <a:latin typeface="宋体" panose="02010600030101010101" pitchFamily="2" charset="-122"/>
              </a:rPr>
              <a:t>创设情境，导入新知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8197" name="Rectangle 9"/>
          <p:cNvSpPr/>
          <p:nvPr/>
        </p:nvSpPr>
        <p:spPr>
          <a:xfrm>
            <a:off x="177800" y="1628775"/>
            <a:ext cx="8936038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800" b="1" dirty="0">
                <a:latin typeface="宋体" panose="02010600030101010101" pitchFamily="2" charset="-122"/>
              </a:rPr>
              <a:t>　　问题　满足什么条件的三角形是等边三角形？　　 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grpSp>
        <p:nvGrpSpPr>
          <p:cNvPr id="8198" name="组合 8197"/>
          <p:cNvGrpSpPr/>
          <p:nvPr/>
        </p:nvGrpSpPr>
        <p:grpSpPr>
          <a:xfrm>
            <a:off x="2095500" y="3025775"/>
            <a:ext cx="3257550" cy="3065463"/>
            <a:chOff x="0" y="0"/>
            <a:chExt cx="2052" cy="1931"/>
          </a:xfrm>
        </p:grpSpPr>
        <p:sp>
          <p:nvSpPr>
            <p:cNvPr id="8199" name="Rectangle 10"/>
            <p:cNvSpPr/>
            <p:nvPr/>
          </p:nvSpPr>
          <p:spPr>
            <a:xfrm>
              <a:off x="403" y="1604"/>
              <a:ext cx="1587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2800" b="1" dirty="0">
                  <a:solidFill>
                    <a:schemeClr val="hlink"/>
                  </a:solidFill>
                  <a:latin typeface="宋体" panose="02010600030101010101" pitchFamily="2" charset="-122"/>
                </a:rPr>
                <a:t>等边三角形</a:t>
              </a:r>
              <a:endPara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</a:endParaRPr>
            </a:p>
          </p:txBody>
        </p:sp>
        <p:grpSp>
          <p:nvGrpSpPr>
            <p:cNvPr id="8200" name="组合 8199"/>
            <p:cNvGrpSpPr/>
            <p:nvPr/>
          </p:nvGrpSpPr>
          <p:grpSpPr>
            <a:xfrm>
              <a:off x="0" y="0"/>
              <a:ext cx="2052" cy="1703"/>
              <a:chOff x="0" y="0"/>
              <a:chExt cx="2052" cy="1703"/>
            </a:xfrm>
          </p:grpSpPr>
          <p:sp>
            <p:nvSpPr>
              <p:cNvPr id="8201" name="等腰三角形 8200"/>
              <p:cNvSpPr/>
              <p:nvPr/>
            </p:nvSpPr>
            <p:spPr>
              <a:xfrm>
                <a:off x="278" y="322"/>
                <a:ext cx="1495" cy="1230"/>
              </a:xfrm>
              <a:prstGeom prst="triangle">
                <a:avLst>
                  <a:gd name="adj" fmla="val 50000"/>
                </a:avLst>
              </a:pr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02" name="矩形 8201"/>
              <p:cNvSpPr/>
              <p:nvPr/>
            </p:nvSpPr>
            <p:spPr>
              <a:xfrm>
                <a:off x="908" y="0"/>
                <a:ext cx="253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en-US" altLang="x-none" sz="2800" i="1" dirty="0">
                    <a:latin typeface="Times New Roman" panose="02020603050405020304" pitchFamily="18" charset="0"/>
                  </a:rPr>
                  <a:t>A</a:t>
                </a:r>
                <a:endParaRPr lang="zh-CN" altLang="en-US" sz="2800" i="1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03" name="矩形 8202"/>
              <p:cNvSpPr/>
              <p:nvPr/>
            </p:nvSpPr>
            <p:spPr>
              <a:xfrm>
                <a:off x="0" y="1376"/>
                <a:ext cx="253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en-US" altLang="x-none" sz="2800" i="1" dirty="0">
                    <a:latin typeface="Times New Roman" panose="02020603050405020304" pitchFamily="18" charset="0"/>
                  </a:rPr>
                  <a:t>B</a:t>
                </a:r>
                <a:endParaRPr lang="en-US" altLang="x-none" sz="2800" i="1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04" name="矩形 8203"/>
              <p:cNvSpPr/>
              <p:nvPr/>
            </p:nvSpPr>
            <p:spPr>
              <a:xfrm>
                <a:off x="1787" y="1373"/>
                <a:ext cx="265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en-US" altLang="x-none" sz="2800" i="1" dirty="0">
                    <a:latin typeface="Times New Roman" panose="02020603050405020304" pitchFamily="18" charset="0"/>
                  </a:rPr>
                  <a:t>C</a:t>
                </a:r>
                <a:endParaRPr lang="en-US" altLang="x-none" sz="2800" i="1" dirty="0">
                  <a:latin typeface="Times New Roman" panose="02020603050405020304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24"/>
          <p:cNvSpPr/>
          <p:nvPr/>
        </p:nvSpPr>
        <p:spPr>
          <a:xfrm>
            <a:off x="0" y="237807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219" name="Rectangle 25"/>
          <p:cNvSpPr/>
          <p:nvPr/>
        </p:nvSpPr>
        <p:spPr>
          <a:xfrm>
            <a:off x="0" y="3273425"/>
            <a:ext cx="1979613" cy="5238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800" b="1" dirty="0">
                <a:latin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9220" name="矩形 9"/>
          <p:cNvSpPr/>
          <p:nvPr/>
        </p:nvSpPr>
        <p:spPr>
          <a:xfrm>
            <a:off x="185738" y="4948238"/>
            <a:ext cx="8958262" cy="1544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</a:rPr>
              <a:t>　　</a:t>
            </a:r>
            <a:r>
              <a:rPr lang="zh-CN" altLang="en-US" sz="2800" b="1" dirty="0">
                <a:latin typeface="宋体" panose="02010600030101010101" pitchFamily="2" charset="-122"/>
              </a:rPr>
              <a:t>联系：</a:t>
            </a:r>
            <a:r>
              <a: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</a:rPr>
              <a:t>等边三角形是特殊的等腰三角形；</a:t>
            </a:r>
            <a:endParaRPr lang="zh-CN" altLang="en-US" sz="2800" b="1" dirty="0">
              <a:solidFill>
                <a:schemeClr val="hlink"/>
              </a:solidFill>
              <a:latin typeface="宋体" panose="02010600030101010101" pitchFamily="2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</a:rPr>
              <a:t>　　</a:t>
            </a:r>
            <a:r>
              <a:rPr lang="zh-CN" altLang="en-US" sz="2800" b="1" dirty="0">
                <a:latin typeface="宋体" panose="02010600030101010101" pitchFamily="2" charset="-122"/>
              </a:rPr>
              <a:t>区别：</a:t>
            </a:r>
            <a:r>
              <a: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</a:rPr>
              <a:t>等边三角形有三条相等的边，而等腰三角形  </a:t>
            </a:r>
            <a:endParaRPr lang="zh-CN" altLang="en-US" sz="2800" b="1" dirty="0">
              <a:solidFill>
                <a:schemeClr val="hlink"/>
              </a:solidFill>
              <a:latin typeface="宋体" panose="02010600030101010101" pitchFamily="2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2800" b="1" dirty="0">
                <a:solidFill>
                  <a:schemeClr val="hlink"/>
                </a:solidFill>
                <a:latin typeface="宋体" panose="02010600030101010101" pitchFamily="2" charset="-122"/>
              </a:rPr>
              <a:t>只有两条</a:t>
            </a:r>
            <a:r>
              <a:rPr lang="en-US" altLang="x-none" sz="2800" b="1" dirty="0">
                <a:solidFill>
                  <a:schemeClr val="hlink"/>
                </a:solidFill>
                <a:latin typeface="宋体" panose="02010600030101010101" pitchFamily="2" charset="-122"/>
              </a:rPr>
              <a:t>.</a:t>
            </a:r>
            <a:endParaRPr lang="zh-CN" altLang="en-US" sz="2800" b="1" dirty="0">
              <a:solidFill>
                <a:schemeClr val="hlink"/>
              </a:solidFill>
              <a:latin typeface="宋体" panose="02010600030101010101" pitchFamily="2" charset="-122"/>
            </a:endParaRPr>
          </a:p>
        </p:txBody>
      </p:sp>
      <p:pic>
        <p:nvPicPr>
          <p:cNvPr id="9221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noFill/>
          <a:ln w="9525">
            <a:noFill/>
          </a:ln>
          <a:effectLst>
            <a:outerShdw dist="38100" dir="2699999" algn="ctr" rotWithShape="0">
              <a:srgbClr val="000000">
                <a:alpha val="35999"/>
              </a:srgbClr>
            </a:outerShdw>
          </a:effectLst>
        </p:spPr>
      </p:pic>
      <p:sp>
        <p:nvSpPr>
          <p:cNvPr id="9222" name="矩形 6"/>
          <p:cNvSpPr/>
          <p:nvPr/>
        </p:nvSpPr>
        <p:spPr>
          <a:xfrm>
            <a:off x="238125" y="642938"/>
            <a:ext cx="4092575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3200" b="1" dirty="0">
                <a:latin typeface="宋体" panose="02010600030101010101" pitchFamily="2" charset="-122"/>
              </a:rPr>
              <a:t>创设情境，导入新知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9223" name="内容占位符 2"/>
          <p:cNvSpPr/>
          <p:nvPr/>
        </p:nvSpPr>
        <p:spPr>
          <a:xfrm>
            <a:off x="185738" y="1624013"/>
            <a:ext cx="8958262" cy="1141412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just">
              <a:buNone/>
            </a:pPr>
            <a:r>
              <a:rPr lang="zh-CN" altLang="en-US" sz="2800" b="1">
                <a:latin typeface="宋体" panose="02010600030101010101" pitchFamily="2" charset="-122"/>
              </a:rPr>
              <a:t>　　请分别画出一个等腰三角形和等边三角形，结合 </a:t>
            </a:r>
            <a:endParaRPr lang="zh-CN" altLang="en-US" sz="2800" b="1">
              <a:latin typeface="宋体" panose="02010600030101010101" pitchFamily="2" charset="-122"/>
            </a:endParaRPr>
          </a:p>
          <a:p>
            <a:pPr lvl="0" algn="just">
              <a:buNone/>
            </a:pPr>
            <a:r>
              <a:rPr lang="zh-CN" altLang="en-US" sz="2800" b="1">
                <a:latin typeface="宋体" panose="02010600030101010101" pitchFamily="2" charset="-122"/>
              </a:rPr>
              <a:t>你画的图形说出它们有什么区别和联系？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grpSp>
        <p:nvGrpSpPr>
          <p:cNvPr id="9224" name="组合 9223"/>
          <p:cNvGrpSpPr/>
          <p:nvPr/>
        </p:nvGrpSpPr>
        <p:grpSpPr>
          <a:xfrm>
            <a:off x="4662488" y="2644775"/>
            <a:ext cx="2587625" cy="2212975"/>
            <a:chOff x="0" y="0"/>
            <a:chExt cx="1630" cy="1394"/>
          </a:xfrm>
        </p:grpSpPr>
        <p:sp>
          <p:nvSpPr>
            <p:cNvPr id="9225" name="等腰三角形 9224"/>
            <p:cNvSpPr/>
            <p:nvPr/>
          </p:nvSpPr>
          <p:spPr>
            <a:xfrm>
              <a:off x="247" y="312"/>
              <a:ext cx="1116" cy="918"/>
            </a:xfrm>
            <a:prstGeom prst="triangle">
              <a:avLst>
                <a:gd name="adj" fmla="val 50000"/>
              </a:avLst>
            </a:prstGeom>
            <a:noFill/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26" name="矩形 9225"/>
            <p:cNvSpPr/>
            <p:nvPr/>
          </p:nvSpPr>
          <p:spPr>
            <a:xfrm>
              <a:off x="669" y="0"/>
              <a:ext cx="253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x-none" sz="2800" i="1" dirty="0">
                  <a:latin typeface="Times New Roman" panose="02020603050405020304" pitchFamily="18" charset="0"/>
                </a:rPr>
                <a:t>A</a:t>
              </a:r>
              <a:endParaRPr lang="zh-CN" altLang="en-US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9227" name="矩形 9226"/>
            <p:cNvSpPr/>
            <p:nvPr/>
          </p:nvSpPr>
          <p:spPr>
            <a:xfrm>
              <a:off x="0" y="1067"/>
              <a:ext cx="253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x-none" sz="2800" i="1" dirty="0">
                  <a:latin typeface="Times New Roman" panose="02020603050405020304" pitchFamily="18" charset="0"/>
                </a:rPr>
                <a:t>B</a:t>
              </a:r>
              <a:endParaRPr lang="en-US" altLang="x-none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9228" name="矩形 9227"/>
            <p:cNvSpPr/>
            <p:nvPr/>
          </p:nvSpPr>
          <p:spPr>
            <a:xfrm>
              <a:off x="1365" y="1056"/>
              <a:ext cx="265" cy="3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x-none" sz="2800" i="1" dirty="0">
                  <a:latin typeface="Times New Roman" panose="02020603050405020304" pitchFamily="18" charset="0"/>
                </a:rPr>
                <a:t>C</a:t>
              </a:r>
              <a:endParaRPr lang="en-US" altLang="x-none" sz="2800" i="1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229" name="组合 9228"/>
          <p:cNvGrpSpPr/>
          <p:nvPr/>
        </p:nvGrpSpPr>
        <p:grpSpPr>
          <a:xfrm>
            <a:off x="1944688" y="2644775"/>
            <a:ext cx="2206625" cy="2212975"/>
            <a:chOff x="0" y="0"/>
            <a:chExt cx="1390" cy="1394"/>
          </a:xfrm>
        </p:grpSpPr>
        <p:sp>
          <p:nvSpPr>
            <p:cNvPr id="9230" name="等腰三角形 9229"/>
            <p:cNvSpPr/>
            <p:nvPr/>
          </p:nvSpPr>
          <p:spPr>
            <a:xfrm>
              <a:off x="251" y="312"/>
              <a:ext cx="880" cy="918"/>
            </a:xfrm>
            <a:prstGeom prst="triangle">
              <a:avLst>
                <a:gd name="adj" fmla="val 50000"/>
              </a:avLst>
            </a:prstGeom>
            <a:noFill/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31" name="矩形 9230"/>
            <p:cNvSpPr/>
            <p:nvPr/>
          </p:nvSpPr>
          <p:spPr>
            <a:xfrm>
              <a:off x="584" y="0"/>
              <a:ext cx="253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x-none" sz="2800" i="1" dirty="0">
                  <a:latin typeface="Times New Roman" panose="02020603050405020304" pitchFamily="18" charset="0"/>
                </a:rPr>
                <a:t>A</a:t>
              </a:r>
              <a:endParaRPr lang="zh-CN" altLang="en-US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9232" name="矩形 9231"/>
            <p:cNvSpPr/>
            <p:nvPr/>
          </p:nvSpPr>
          <p:spPr>
            <a:xfrm>
              <a:off x="0" y="1067"/>
              <a:ext cx="253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x-none" sz="2800" i="1" dirty="0">
                  <a:latin typeface="Times New Roman" panose="02020603050405020304" pitchFamily="18" charset="0"/>
                </a:rPr>
                <a:t>B</a:t>
              </a:r>
              <a:endParaRPr lang="en-US" altLang="x-none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9233" name="矩形 9232"/>
            <p:cNvSpPr/>
            <p:nvPr/>
          </p:nvSpPr>
          <p:spPr>
            <a:xfrm>
              <a:off x="1125" y="1056"/>
              <a:ext cx="265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x-none" sz="2800" i="1" dirty="0">
                  <a:latin typeface="Times New Roman" panose="02020603050405020304" pitchFamily="18" charset="0"/>
                </a:rPr>
                <a:t>C</a:t>
              </a:r>
              <a:endParaRPr lang="en-US" altLang="x-none" sz="2800" i="1" dirty="0"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charRg st="21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charRg st="48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0" name="Group 2"/>
          <p:cNvGraphicFramePr>
            <a:graphicFrameLocks noGrp="1"/>
          </p:cNvGraphicFramePr>
          <p:nvPr/>
        </p:nvGraphicFramePr>
        <p:xfrm>
          <a:off x="219075" y="788988"/>
          <a:ext cx="8588375" cy="5089525"/>
        </p:xfrm>
        <a:graphic>
          <a:graphicData uri="http://schemas.openxmlformats.org/drawingml/2006/table">
            <a:tbl>
              <a:tblPr/>
              <a:tblGrid>
                <a:gridCol w="661639"/>
                <a:gridCol w="1877369"/>
                <a:gridCol w="2016224"/>
                <a:gridCol w="2088232"/>
                <a:gridCol w="1944910"/>
              </a:tblGrid>
              <a:tr h="8229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名称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图 形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定   义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性  质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 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判  定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等  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腰    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三  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角   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形</a:t>
                      </a:r>
                      <a:endParaRPr kumimoji="0" lang="zh-CN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3150">
                <a:tc vMerge="1">
                  <a:tcPr/>
                </a:tc>
                <a:tc vMerge="1">
                  <a:tcPr/>
                </a:tc>
                <a:tc vMerge="1">
                  <a:tcPr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2663">
                <a:tc vMerge="1">
                  <a:tcPr/>
                </a:tc>
                <a:tc vMerge="1">
                  <a:tcPr/>
                </a:tc>
                <a:tc vMerge="1">
                  <a:tcPr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1088">
                <a:tc vMerge="1">
                  <a:tcPr/>
                </a:tc>
                <a:tc vMerge="1">
                  <a:tcPr/>
                </a:tc>
                <a:tc vMerge="1">
                  <a:tcPr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Text Box 37"/>
          <p:cNvSpPr txBox="1"/>
          <p:nvPr/>
        </p:nvSpPr>
        <p:spPr>
          <a:xfrm>
            <a:off x="4492625" y="3041650"/>
            <a:ext cx="2514600" cy="461963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algn="ctr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等边对等角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Text Box 38"/>
          <p:cNvSpPr txBox="1"/>
          <p:nvPr/>
        </p:nvSpPr>
        <p:spPr>
          <a:xfrm>
            <a:off x="4630738" y="4049713"/>
            <a:ext cx="2376487" cy="461962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algn="ctr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三线合一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Text Box 39"/>
          <p:cNvSpPr txBox="1"/>
          <p:nvPr/>
        </p:nvSpPr>
        <p:spPr>
          <a:xfrm>
            <a:off x="6575425" y="2968625"/>
            <a:ext cx="2447925" cy="461963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algn="ctr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等角对等边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Text Box 40"/>
          <p:cNvSpPr txBox="1"/>
          <p:nvPr/>
        </p:nvSpPr>
        <p:spPr>
          <a:xfrm>
            <a:off x="6646863" y="1889125"/>
            <a:ext cx="2232025" cy="461963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两边相等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Text Box 41"/>
          <p:cNvSpPr txBox="1"/>
          <p:nvPr/>
        </p:nvSpPr>
        <p:spPr>
          <a:xfrm>
            <a:off x="4629150" y="1889125"/>
            <a:ext cx="2233613" cy="461963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两腰相等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Text Box 42"/>
          <p:cNvSpPr txBox="1"/>
          <p:nvPr/>
        </p:nvSpPr>
        <p:spPr>
          <a:xfrm>
            <a:off x="4557713" y="5057775"/>
            <a:ext cx="2376487" cy="461963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algn="ctr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轴对称图形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等腰三角形 21"/>
          <p:cNvSpPr/>
          <p:nvPr/>
        </p:nvSpPr>
        <p:spPr bwMode="auto">
          <a:xfrm>
            <a:off x="1390650" y="2135188"/>
            <a:ext cx="1008063" cy="1871663"/>
          </a:xfrm>
          <a:prstGeom prst="triangle">
            <a:avLst/>
          </a:prstGeom>
          <a:noFill/>
          <a:ln w="2540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09" name="TextBox 22"/>
          <p:cNvSpPr txBox="1"/>
          <p:nvPr/>
        </p:nvSpPr>
        <p:spPr>
          <a:xfrm>
            <a:off x="1749425" y="1774825"/>
            <a:ext cx="407988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en-US" altLang="zh-CN" sz="24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210" name="TextBox 23"/>
          <p:cNvSpPr txBox="1"/>
          <p:nvPr/>
        </p:nvSpPr>
        <p:spPr>
          <a:xfrm>
            <a:off x="1127125" y="3935413"/>
            <a:ext cx="388938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sz="24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211" name="TextBox 24"/>
          <p:cNvSpPr txBox="1"/>
          <p:nvPr/>
        </p:nvSpPr>
        <p:spPr>
          <a:xfrm>
            <a:off x="2206625" y="3976688"/>
            <a:ext cx="407988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sz="24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6" name="Text Box 41"/>
          <p:cNvSpPr txBox="1"/>
          <p:nvPr/>
        </p:nvSpPr>
        <p:spPr>
          <a:xfrm>
            <a:off x="2830513" y="2397125"/>
            <a:ext cx="2016125" cy="1754188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有两条边相等的三角形叫做等腰三角形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193" name="组合 6147"/>
          <p:cNvGrpSpPr/>
          <p:nvPr/>
        </p:nvGrpSpPr>
        <p:grpSpPr>
          <a:xfrm>
            <a:off x="250825" y="169863"/>
            <a:ext cx="3614738" cy="836612"/>
            <a:chOff x="0" y="0"/>
            <a:chExt cx="5689" cy="1316"/>
          </a:xfrm>
        </p:grpSpPr>
        <p:sp>
          <p:nvSpPr>
            <p:cNvPr id="8194" name="矩形 7"/>
            <p:cNvSpPr/>
            <p:nvPr/>
          </p:nvSpPr>
          <p:spPr>
            <a:xfrm>
              <a:off x="882" y="0"/>
              <a:ext cx="2634" cy="1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sq" cmpd="sng">
              <a:solidFill>
                <a:srgbClr val="DDDDDD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195" name="任意多边形 16"/>
            <p:cNvSpPr/>
            <p:nvPr/>
          </p:nvSpPr>
          <p:spPr>
            <a:xfrm>
              <a:off x="0" y="454"/>
              <a:ext cx="826" cy="7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pathLst>
                <a:path w="696310" h="696310">
                  <a:moveTo>
                    <a:pt x="0" y="0"/>
                  </a:moveTo>
                  <a:lnTo>
                    <a:pt x="459827" y="0"/>
                  </a:lnTo>
                  <a:lnTo>
                    <a:pt x="459827" y="236483"/>
                  </a:lnTo>
                  <a:lnTo>
                    <a:pt x="696310" y="236483"/>
                  </a:lnTo>
                  <a:lnTo>
                    <a:pt x="696310" y="696310"/>
                  </a:lnTo>
                  <a:lnTo>
                    <a:pt x="0" y="6963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196" name="矩形 17"/>
            <p:cNvSpPr/>
            <p:nvPr/>
          </p:nvSpPr>
          <p:spPr>
            <a:xfrm>
              <a:off x="570" y="374"/>
              <a:ext cx="258" cy="265"/>
            </a:xfrm>
            <a:prstGeom prst="rect">
              <a:avLst/>
            </a:prstGeom>
            <a:solidFill>
              <a:srgbClr val="008080">
                <a:alpha val="50980"/>
              </a:srgbClr>
            </a:solidFill>
            <a:ln w="9525">
              <a:noFill/>
            </a:ln>
          </p:spPr>
          <p:txBody>
            <a:bodyPr lIns="0" tIns="215900" rIns="179705" bIns="0" anchor="ctr"/>
            <a:p>
              <a:pPr algn="ctr"/>
              <a:endParaRPr lang="zh-CN" altLang="en-US" sz="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197" name="文本框 6151"/>
            <p:cNvSpPr txBox="1"/>
            <p:nvPr/>
          </p:nvSpPr>
          <p:spPr>
            <a:xfrm>
              <a:off x="877" y="431"/>
              <a:ext cx="4812" cy="82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2800" b="1" dirty="0">
                  <a:solidFill>
                    <a:srgbClr val="00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等边三角形的性质</a:t>
              </a:r>
              <a:endParaRPr lang="zh-CN" altLang="en-US" sz="2800" b="1" dirty="0">
                <a:solidFill>
                  <a:srgbClr val="00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8198" name="文本框 6152"/>
            <p:cNvSpPr txBox="1"/>
            <p:nvPr/>
          </p:nvSpPr>
          <p:spPr>
            <a:xfrm>
              <a:off x="0" y="453"/>
              <a:ext cx="872" cy="86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280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一</a:t>
              </a:r>
              <a:endPara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8199" name="矩形 80"/>
          <p:cNvSpPr/>
          <p:nvPr/>
        </p:nvSpPr>
        <p:spPr>
          <a:xfrm>
            <a:off x="71438" y="71438"/>
            <a:ext cx="1217612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defTabSz="914400"/>
            <a:r>
              <a:rPr lang="zh-CN" altLang="en-US" sz="2000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讲授新课</a:t>
            </a:r>
            <a:endParaRPr lang="zh-CN" altLang="en-US" sz="2000" dirty="0">
              <a:solidFill>
                <a:srgbClr val="228B8B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0" name="圆角矩形 31"/>
          <p:cNvSpPr/>
          <p:nvPr/>
        </p:nvSpPr>
        <p:spPr>
          <a:xfrm>
            <a:off x="250825" y="1133475"/>
            <a:ext cx="1500188" cy="44767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类比探究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213" name="组合 31"/>
          <p:cNvGrpSpPr/>
          <p:nvPr/>
        </p:nvGrpSpPr>
        <p:grpSpPr>
          <a:xfrm>
            <a:off x="715963" y="2359025"/>
            <a:ext cx="2393950" cy="2447925"/>
            <a:chOff x="2824702" y="4293339"/>
            <a:chExt cx="2395370" cy="2448591"/>
          </a:xfrm>
        </p:grpSpPr>
        <p:sp>
          <p:nvSpPr>
            <p:cNvPr id="20" name="AutoShape 9"/>
            <p:cNvSpPr>
              <a:spLocks noChangeArrowheads="1"/>
            </p:cNvSpPr>
            <p:nvPr/>
          </p:nvSpPr>
          <p:spPr bwMode="auto">
            <a:xfrm>
              <a:off x="3202651" y="4582940"/>
              <a:ext cx="1541014" cy="1941472"/>
            </a:xfrm>
            <a:prstGeom prst="triangle">
              <a:avLst>
                <a:gd name="adj" fmla="val 50000"/>
              </a:avLst>
            </a:prstGeom>
            <a:noFill/>
            <a:ln w="25400">
              <a:solidFill>
                <a:schemeClr val="accent6">
                  <a:lumMod val="50000"/>
                </a:schemeClr>
              </a:solidFill>
              <a:miter lim="800000"/>
            </a:ln>
          </p:spPr>
          <p:txBody>
            <a:bodyPr wrap="none" anchor="ctr"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400" b="0" i="1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8203" name="TextBox 25"/>
            <p:cNvSpPr txBox="1"/>
            <p:nvPr/>
          </p:nvSpPr>
          <p:spPr>
            <a:xfrm>
              <a:off x="3995936" y="4293339"/>
              <a:ext cx="407484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400" b="1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</a:t>
              </a:r>
              <a:endParaRPr lang="en-US" altLang="zh-CN" sz="2400" b="1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04" name="TextBox 26"/>
            <p:cNvSpPr txBox="1"/>
            <p:nvPr/>
          </p:nvSpPr>
          <p:spPr>
            <a:xfrm>
              <a:off x="2824702" y="6280265"/>
              <a:ext cx="389850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400" b="1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B</a:t>
              </a:r>
              <a:endParaRPr lang="en-US" altLang="zh-CN" sz="2400" b="1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05" name="TextBox 27"/>
            <p:cNvSpPr txBox="1"/>
            <p:nvPr/>
          </p:nvSpPr>
          <p:spPr>
            <a:xfrm>
              <a:off x="4812588" y="6207695"/>
              <a:ext cx="407484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400" b="1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C</a:t>
              </a:r>
              <a:endParaRPr lang="en-US" altLang="zh-CN" sz="2400" b="1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7218" name="组合 32"/>
          <p:cNvGrpSpPr/>
          <p:nvPr/>
        </p:nvGrpSpPr>
        <p:grpSpPr>
          <a:xfrm>
            <a:off x="4424363" y="2320925"/>
            <a:ext cx="3167062" cy="2476500"/>
            <a:chOff x="5508104" y="4149080"/>
            <a:chExt cx="3168352" cy="2477889"/>
          </a:xfrm>
        </p:grpSpPr>
        <p:sp>
          <p:nvSpPr>
            <p:cNvPr id="21" name="AutoShape 12"/>
            <p:cNvSpPr>
              <a:spLocks noChangeArrowheads="1"/>
            </p:cNvSpPr>
            <p:nvPr/>
          </p:nvSpPr>
          <p:spPr bwMode="auto">
            <a:xfrm>
              <a:off x="5938492" y="4368278"/>
              <a:ext cx="2304400" cy="2157034"/>
            </a:xfrm>
            <a:prstGeom prst="triangle">
              <a:avLst>
                <a:gd name="adj" fmla="val 50000"/>
              </a:avLst>
            </a:prstGeom>
            <a:noFill/>
            <a:ln w="25400">
              <a:solidFill>
                <a:schemeClr val="accent6">
                  <a:lumMod val="50000"/>
                </a:schemeClr>
              </a:solidFill>
              <a:miter lim="800000"/>
            </a:ln>
          </p:spPr>
          <p:txBody>
            <a:bodyPr wrap="none" anchor="ctr"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1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8208" name="TextBox 28"/>
            <p:cNvSpPr txBox="1"/>
            <p:nvPr/>
          </p:nvSpPr>
          <p:spPr>
            <a:xfrm>
              <a:off x="7116844" y="4149080"/>
              <a:ext cx="407484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400" b="1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</a:t>
              </a:r>
              <a:endParaRPr lang="en-US" altLang="zh-CN" sz="2400" b="1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09" name="TextBox 29"/>
            <p:cNvSpPr txBox="1"/>
            <p:nvPr/>
          </p:nvSpPr>
          <p:spPr>
            <a:xfrm>
              <a:off x="5508104" y="6093296"/>
              <a:ext cx="389850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400" b="1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B</a:t>
              </a:r>
              <a:endParaRPr lang="en-US" altLang="zh-CN" sz="2400" b="1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10" name="TextBox 30"/>
            <p:cNvSpPr txBox="1"/>
            <p:nvPr/>
          </p:nvSpPr>
          <p:spPr>
            <a:xfrm>
              <a:off x="8268972" y="6165304"/>
              <a:ext cx="407484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400" b="1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C</a:t>
              </a:r>
              <a:endParaRPr lang="en-US" altLang="zh-CN" sz="2400" b="1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35844" name="Text Box 5"/>
          <p:cNvSpPr txBox="1"/>
          <p:nvPr/>
        </p:nvSpPr>
        <p:spPr>
          <a:xfrm>
            <a:off x="250825" y="1708150"/>
            <a:ext cx="8094663" cy="477838"/>
          </a:xfrm>
          <a:prstGeom prst="rect">
            <a:avLst/>
          </a:prstGeom>
          <a:noFill/>
          <a:ln w="9525">
            <a:noFill/>
          </a:ln>
        </p:spPr>
        <p:txBody>
          <a:bodyPr wrap="square" lIns="51435" tIns="25718" rIns="51435" bIns="25718" anchor="t">
            <a:spAutoFit/>
          </a:bodyPr>
          <a:p>
            <a:pPr defTabSz="514350">
              <a:spcBef>
                <a:spcPct val="50000"/>
              </a:spcBef>
            </a:pPr>
            <a:r>
              <a:rPr lang="zh-CN" altLang="en-US" sz="2800" dirty="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问题</a:t>
            </a:r>
            <a:r>
              <a:rPr lang="en-US" altLang="zh-CN" sz="2800" dirty="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等边三角形的三个内角之间有什么关系？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00" y="4833938"/>
            <a:ext cx="1962150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等腰三角形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14425" y="5351463"/>
            <a:ext cx="1371600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AB=AC</a:t>
            </a:r>
            <a:endParaRPr lang="en-US" altLang="zh-CN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49325" y="5870575"/>
            <a:ext cx="1570038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∠B=∠C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197475" y="4806950"/>
            <a:ext cx="1960563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等边三角形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78425" y="5324475"/>
            <a:ext cx="2046288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AB=AC=BC</a:t>
            </a:r>
            <a:endParaRPr lang="en-US" altLang="zh-CN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56000" y="3025775"/>
            <a:ext cx="137160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AB=AC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87725" y="3540125"/>
            <a:ext cx="1570038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∠B=∠C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400925" y="3460750"/>
            <a:ext cx="1352550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AC=BC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232650" y="3975100"/>
            <a:ext cx="1589088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∠A=∠B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41875" y="5870575"/>
            <a:ext cx="2382838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∠A=∠B=∠C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158038" y="2185988"/>
            <a:ext cx="1439862" cy="1079500"/>
            <a:chOff x="11273" y="3442"/>
            <a:chExt cx="2268" cy="1700"/>
          </a:xfrm>
        </p:grpSpPr>
        <p:sp>
          <p:nvSpPr>
            <p:cNvPr id="8223" name="云形标注 12"/>
            <p:cNvSpPr/>
            <p:nvPr/>
          </p:nvSpPr>
          <p:spPr>
            <a:xfrm>
              <a:off x="11273" y="3442"/>
              <a:ext cx="2268" cy="1700"/>
            </a:xfrm>
            <a:prstGeom prst="cloudCallout">
              <a:avLst>
                <a:gd name="adj1" fmla="val -119843"/>
                <a:gd name="adj2" fmla="val 105014"/>
              </a:avLst>
            </a:prstGeom>
            <a:solidFill>
              <a:srgbClr val="D6F5F5"/>
            </a:solidFill>
            <a:ln w="9525" cap="flat" cmpd="sng">
              <a:solidFill>
                <a:srgbClr val="66FF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40" tIns="45720" rIns="91440" bIns="45720" anchor="t"/>
            <a:p>
              <a:pPr defTabSz="91440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24" name="文本框 13"/>
            <p:cNvSpPr txBox="1"/>
            <p:nvPr/>
          </p:nvSpPr>
          <p:spPr>
            <a:xfrm>
              <a:off x="11490" y="3656"/>
              <a:ext cx="1835" cy="12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en-US" sz="2400" dirty="0">
                  <a:solidFill>
                    <a:srgbClr val="0000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内角和为</a:t>
              </a:r>
              <a:r>
                <a:rPr lang="en-US" altLang="zh-CN" sz="2400" dirty="0">
                  <a:solidFill>
                    <a:srgbClr val="0000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180</a:t>
              </a:r>
              <a:r>
                <a:rPr lang="zh-CN" altLang="en-US" sz="2400" dirty="0">
                  <a:solidFill>
                    <a:srgbClr val="0000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°</a:t>
              </a:r>
              <a:endParaRPr lang="zh-CN" altLang="en-US" sz="24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sp>
        <p:nvSpPr>
          <p:cNvPr id="8225" name="文本框 15"/>
          <p:cNvSpPr txBox="1"/>
          <p:nvPr/>
        </p:nvSpPr>
        <p:spPr>
          <a:xfrm>
            <a:off x="7158038" y="5870575"/>
            <a:ext cx="881062" cy="517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=60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°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8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3584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82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4" name="Text Box 5"/>
          <p:cNvSpPr txBox="1"/>
          <p:nvPr/>
        </p:nvSpPr>
        <p:spPr>
          <a:xfrm>
            <a:off x="307975" y="555625"/>
            <a:ext cx="8096250" cy="1244600"/>
          </a:xfrm>
          <a:prstGeom prst="rect">
            <a:avLst/>
          </a:prstGeom>
          <a:noFill/>
          <a:ln w="9525">
            <a:noFill/>
          </a:ln>
        </p:spPr>
        <p:txBody>
          <a:bodyPr wrap="square" lIns="51435" tIns="25718" rIns="51435" bIns="25718" anchor="t">
            <a:spAutoFit/>
          </a:bodyPr>
          <a:p>
            <a:pPr defTabSz="514350">
              <a:lnSpc>
                <a:spcPct val="14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结论：</a:t>
            </a:r>
            <a:r>
              <a:rPr lang="en-US" altLang="zh-CN" sz="2800" dirty="0">
                <a:solidFill>
                  <a:srgbClr val="2699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等边三角形的三个内角都相等，并且每一 个角都等于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60</a:t>
            </a:r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°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.</a:t>
            </a:r>
            <a:endParaRPr lang="en-US" altLang="zh-CN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95243" name="Text Box 11"/>
          <p:cNvSpPr txBox="1"/>
          <p:nvPr/>
        </p:nvSpPr>
        <p:spPr>
          <a:xfrm>
            <a:off x="1555750" y="2065338"/>
            <a:ext cx="4740275" cy="950912"/>
          </a:xfrm>
          <a:prstGeom prst="rect">
            <a:avLst/>
          </a:prstGeom>
          <a:noFill/>
          <a:ln w="9525">
            <a:noFill/>
          </a:ln>
        </p:spPr>
        <p:txBody>
          <a:bodyPr wrap="square" lIns="51435" tIns="25718" rIns="51435" bIns="25718" anchor="t">
            <a:spAutoFit/>
          </a:bodyPr>
          <a:p>
            <a:pPr defTabSz="514350">
              <a:lnSpc>
                <a:spcPct val="7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已知：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AB=AC=BC 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defTabSz="514350">
              <a:lnSpc>
                <a:spcPct val="7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求证：∠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A= ∠ B=∠C= </a:t>
            </a:r>
            <a:r>
              <a:rPr lang="en-US" altLang="zh-CN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60°.</a:t>
            </a:r>
            <a:endParaRPr lang="en-US" altLang="zh-CN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55750" y="3082925"/>
            <a:ext cx="6000750" cy="14398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/>
          <a:p>
            <a:pPr marL="165100" marR="0" lvl="0" indent="-165100" algn="l" defTabSz="51435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证明：</a:t>
            </a:r>
            <a:r>
              <a:rPr kumimoji="0" lang="en-US" altLang="zh-CN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∵AB=AC.</a:t>
            </a:r>
            <a:endParaRPr kumimoji="0" lang="en-US" altLang="zh-CN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pPr marL="165100" marR="0" lvl="0" indent="-165100" algn="l" defTabSz="51435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∴∠B=∠C .(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等边对等角</a:t>
            </a:r>
            <a:r>
              <a:rPr kumimoji="0" lang="en-US" altLang="zh-CN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)</a:t>
            </a:r>
            <a:endParaRPr kumimoji="0" lang="en-US" altLang="zh-CN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pPr marL="165100" marR="0" lvl="0" indent="-165100" algn="l" defTabSz="51435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同理 ∠</a:t>
            </a:r>
            <a:r>
              <a:rPr kumimoji="0" lang="en-US" altLang="zh-CN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A=∠C .</a:t>
            </a:r>
            <a:endParaRPr kumimoji="0" lang="en-US" altLang="zh-CN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pPr marL="165100" marR="0" lvl="0" indent="-165100" algn="l" defTabSz="51435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∴∠A=∠B=∠C.</a:t>
            </a:r>
            <a:endParaRPr kumimoji="0" lang="en-US" altLang="zh-CN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pPr marL="165100" marR="0" lvl="0" indent="-165100" algn="l" defTabSz="51435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∵ ∠A+∠B+∠C=180°,</a:t>
            </a:r>
            <a:endParaRPr kumimoji="0" lang="en-US" altLang="zh-CN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pPr marL="165100" marR="0" lvl="0" indent="-165100" algn="l" defTabSz="51435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 ∴ ∠A= ∠B= ∠C=60 °.</a:t>
            </a:r>
            <a:endParaRPr kumimoji="0" lang="en-US" altLang="zh-CN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pPr marL="165100" marR="0" lvl="0" indent="-165100" algn="l" defTabSz="51435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5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5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3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charRg st="13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30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charRg st="30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charRg st="42" end="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54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charRg st="54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72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charRg st="72" end="9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/>
      <p:bldP spid="952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6181" name="直接连接符 21"/>
          <p:cNvCxnSpPr/>
          <p:nvPr/>
        </p:nvCxnSpPr>
        <p:spPr>
          <a:xfrm rot="-5400000" flipH="1">
            <a:off x="1063625" y="3278188"/>
            <a:ext cx="2598738" cy="23812"/>
          </a:xfrm>
          <a:prstGeom prst="line">
            <a:avLst/>
          </a:prstGeom>
          <a:ln w="25400" cap="flat" cmpd="sng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</p:cxnSp>
      <p:cxnSp>
        <p:nvCxnSpPr>
          <p:cNvPr id="6182" name="直接连接符 22"/>
          <p:cNvCxnSpPr/>
          <p:nvPr/>
        </p:nvCxnSpPr>
        <p:spPr>
          <a:xfrm rot="5400000">
            <a:off x="5257800" y="3268663"/>
            <a:ext cx="2643188" cy="0"/>
          </a:xfrm>
          <a:prstGeom prst="line">
            <a:avLst/>
          </a:prstGeom>
          <a:ln w="25400" cap="flat" cmpd="sng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</p:cxnSp>
      <p:cxnSp>
        <p:nvCxnSpPr>
          <p:cNvPr id="6183" name="直接连接符 23"/>
          <p:cNvCxnSpPr/>
          <p:nvPr/>
        </p:nvCxnSpPr>
        <p:spPr>
          <a:xfrm>
            <a:off x="5222875" y="2749550"/>
            <a:ext cx="2847975" cy="1701800"/>
          </a:xfrm>
          <a:prstGeom prst="line">
            <a:avLst/>
          </a:prstGeom>
          <a:ln w="25400" cap="flat" cmpd="sng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</p:cxnSp>
      <p:cxnSp>
        <p:nvCxnSpPr>
          <p:cNvPr id="6184" name="直接连接符 24"/>
          <p:cNvCxnSpPr/>
          <p:nvPr/>
        </p:nvCxnSpPr>
        <p:spPr>
          <a:xfrm flipV="1">
            <a:off x="5213350" y="2879725"/>
            <a:ext cx="2600325" cy="1501775"/>
          </a:xfrm>
          <a:prstGeom prst="line">
            <a:avLst/>
          </a:prstGeom>
          <a:ln w="25400" cap="flat" cmpd="sng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</p:cxnSp>
      <p:grpSp>
        <p:nvGrpSpPr>
          <p:cNvPr id="10245" name="组合 31"/>
          <p:cNvGrpSpPr/>
          <p:nvPr/>
        </p:nvGrpSpPr>
        <p:grpSpPr>
          <a:xfrm>
            <a:off x="1017588" y="2070100"/>
            <a:ext cx="2609850" cy="2376488"/>
            <a:chOff x="2609368" y="4365104"/>
            <a:chExt cx="2610704" cy="2376826"/>
          </a:xfrm>
        </p:grpSpPr>
        <p:sp>
          <p:nvSpPr>
            <p:cNvPr id="20" name="AutoShape 9"/>
            <p:cNvSpPr>
              <a:spLocks noChangeArrowheads="1"/>
            </p:cNvSpPr>
            <p:nvPr/>
          </p:nvSpPr>
          <p:spPr bwMode="auto">
            <a:xfrm>
              <a:off x="3151835" y="4582940"/>
              <a:ext cx="1593736" cy="1941471"/>
            </a:xfrm>
            <a:prstGeom prst="triangle">
              <a:avLst>
                <a:gd name="adj" fmla="val 50000"/>
              </a:avLst>
            </a:prstGeom>
            <a:noFill/>
            <a:ln w="25400">
              <a:solidFill>
                <a:schemeClr val="accent6">
                  <a:lumMod val="50000"/>
                </a:schemeClr>
              </a:solidFill>
              <a:miter lim="800000"/>
            </a:ln>
          </p:spPr>
          <p:txBody>
            <a:bodyPr wrap="none" anchor="ctr"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400" b="0" i="1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10247" name="TextBox 25"/>
            <p:cNvSpPr txBox="1"/>
            <p:nvPr/>
          </p:nvSpPr>
          <p:spPr>
            <a:xfrm>
              <a:off x="3995936" y="4365104"/>
              <a:ext cx="407484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400" b="1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</a:t>
              </a:r>
              <a:endParaRPr lang="en-US" altLang="zh-CN" sz="2400" b="1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248" name="TextBox 26"/>
            <p:cNvSpPr txBox="1"/>
            <p:nvPr/>
          </p:nvSpPr>
          <p:spPr>
            <a:xfrm>
              <a:off x="2609368" y="6280265"/>
              <a:ext cx="389850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400" b="1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B</a:t>
              </a:r>
              <a:endParaRPr lang="en-US" altLang="zh-CN" sz="2400" b="1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249" name="TextBox 27"/>
            <p:cNvSpPr txBox="1"/>
            <p:nvPr/>
          </p:nvSpPr>
          <p:spPr>
            <a:xfrm>
              <a:off x="4812588" y="6207695"/>
              <a:ext cx="407484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400" b="1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C</a:t>
              </a:r>
              <a:endParaRPr lang="en-US" altLang="zh-CN" sz="2400" b="1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10250" name="组合 32"/>
          <p:cNvGrpSpPr/>
          <p:nvPr/>
        </p:nvGrpSpPr>
        <p:grpSpPr>
          <a:xfrm>
            <a:off x="4999038" y="1879600"/>
            <a:ext cx="3167062" cy="2476500"/>
            <a:chOff x="5508104" y="4149080"/>
            <a:chExt cx="3168352" cy="2477889"/>
          </a:xfrm>
        </p:grpSpPr>
        <p:sp>
          <p:nvSpPr>
            <p:cNvPr id="21" name="AutoShape 12"/>
            <p:cNvSpPr>
              <a:spLocks noChangeArrowheads="1"/>
            </p:cNvSpPr>
            <p:nvPr/>
          </p:nvSpPr>
          <p:spPr bwMode="auto">
            <a:xfrm>
              <a:off x="5938492" y="4368278"/>
              <a:ext cx="2304400" cy="2157034"/>
            </a:xfrm>
            <a:prstGeom prst="triangle">
              <a:avLst>
                <a:gd name="adj" fmla="val 50000"/>
              </a:avLst>
            </a:prstGeom>
            <a:noFill/>
            <a:ln w="25400">
              <a:solidFill>
                <a:schemeClr val="accent6">
                  <a:lumMod val="50000"/>
                </a:schemeClr>
              </a:solidFill>
              <a:miter lim="800000"/>
            </a:ln>
          </p:spPr>
          <p:txBody>
            <a:bodyPr wrap="none" anchor="ctr"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2400" b="0" i="1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10252" name="TextBox 28"/>
            <p:cNvSpPr txBox="1"/>
            <p:nvPr/>
          </p:nvSpPr>
          <p:spPr>
            <a:xfrm>
              <a:off x="7116844" y="4149080"/>
              <a:ext cx="407484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400" b="1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</a:t>
              </a:r>
              <a:endParaRPr lang="en-US" altLang="zh-CN" sz="2400" b="1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253" name="TextBox 29"/>
            <p:cNvSpPr txBox="1"/>
            <p:nvPr/>
          </p:nvSpPr>
          <p:spPr>
            <a:xfrm>
              <a:off x="5508104" y="6093296"/>
              <a:ext cx="389850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400" b="1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B</a:t>
              </a:r>
              <a:endParaRPr lang="en-US" altLang="zh-CN" sz="2400" b="1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254" name="TextBox 30"/>
            <p:cNvSpPr txBox="1"/>
            <p:nvPr/>
          </p:nvSpPr>
          <p:spPr>
            <a:xfrm>
              <a:off x="8268972" y="6165304"/>
              <a:ext cx="407484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400" b="1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C</a:t>
              </a:r>
              <a:endParaRPr lang="en-US" altLang="zh-CN" sz="2400" b="1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359426" name="Rectangle 2"/>
          <p:cNvSpPr>
            <a:spLocks noGrp="1" noChangeArrowheads="1"/>
          </p:cNvSpPr>
          <p:nvPr/>
        </p:nvSpPr>
        <p:spPr>
          <a:xfrm>
            <a:off x="412750" y="665163"/>
            <a:ext cx="7826375" cy="11588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51435" tIns="25718" rIns="51435" bIns="25718" numCol="1" anchor="t" anchorCtr="0" compatLnSpc="1">
            <a:spAutoFit/>
          </a:bodyPr>
          <a:lstStyle>
            <a:lvl1pPr marL="193675" indent="-193675" algn="l" defTabSz="5143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7830" indent="-160655" algn="l" defTabSz="5143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100">
                <a:solidFill>
                  <a:schemeClr val="tx1"/>
                </a:solidFill>
                <a:latin typeface="+mn-lt"/>
                <a:ea typeface="+mn-ea"/>
              </a:defRPr>
            </a:lvl2pPr>
            <a:lvl3pPr marL="643255" indent="-128905" algn="l" defTabSz="5143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00">
                <a:solidFill>
                  <a:schemeClr val="tx1"/>
                </a:solidFill>
                <a:latin typeface="+mn-lt"/>
                <a:ea typeface="+mn-ea"/>
              </a:defRPr>
            </a:lvl3pPr>
            <a:lvl4pPr marL="900430" indent="-128905" algn="l" defTabSz="5143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00">
                <a:solidFill>
                  <a:schemeClr val="tx1"/>
                </a:solidFill>
                <a:latin typeface="+mn-lt"/>
                <a:ea typeface="+mn-ea"/>
              </a:defRPr>
            </a:lvl4pPr>
            <a:lvl5pPr marL="1157605" indent="-128905" algn="l" defTabSz="51435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51435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问题</a:t>
            </a:r>
            <a:r>
              <a:rPr kumimoji="0" lang="en-US" altLang="zh-CN" sz="2800" i="0" u="none" strike="noStrike" kern="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2</a:t>
            </a:r>
            <a:r>
              <a:rPr kumimoji="0" lang="en-US" altLang="zh-CN" sz="280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</a:t>
            </a:r>
            <a:r>
              <a:rPr kumimoji="0" lang="zh-CN" altLang="en-US" sz="280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等边三角形有“三线合一”的性质吗</a:t>
            </a:r>
            <a:r>
              <a:rPr kumimoji="0" lang="en-US" altLang="zh-CN" sz="280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?</a:t>
            </a:r>
            <a:r>
              <a:rPr kumimoji="0" lang="zh-CN" altLang="en-US" sz="280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等边三角形有几条对称轴？</a:t>
            </a:r>
            <a:endParaRPr kumimoji="0" lang="zh-CN" altLang="en-US" sz="280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59428" name="Rectangle 4"/>
          <p:cNvSpPr>
            <a:spLocks noChangeArrowheads="1"/>
          </p:cNvSpPr>
          <p:nvPr/>
        </p:nvSpPr>
        <p:spPr bwMode="auto">
          <a:xfrm>
            <a:off x="412750" y="5270500"/>
            <a:ext cx="8101013" cy="11604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pPr marL="0" marR="0" lvl="0" indent="0" algn="l" defTabSz="51435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结论</a:t>
            </a:r>
            <a:r>
              <a:rPr kumimoji="0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: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等边三角形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每条边上的中线</a:t>
            </a:r>
            <a:r>
              <a:rPr kumimoji="0" lang="en-US" altLang="zh-CN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,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高和所对角的平分线</a:t>
            </a: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都“三线合一”</a:t>
            </a:r>
            <a:r>
              <a:rPr kumimoji="0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.</a:t>
            </a:r>
            <a:endParaRPr kumimoji="0" lang="en-US" altLang="zh-CN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71437" y="2054225"/>
            <a:ext cx="2027238" cy="19907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kumimoji="0" lang="zh-CN" altLang="en-US" sz="2400" kern="0" cap="none" spc="0" normalizeH="0" baseline="0" noProof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顶角的平分线、底边的高</a:t>
            </a:r>
            <a:endParaRPr kumimoji="0" lang="zh-CN" altLang="en-US" sz="2400" kern="0" cap="none" spc="0" normalizeH="0" baseline="0" noProof="0" smtClea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>
              <a:lnSpc>
                <a:spcPct val="130000"/>
              </a:lnSpc>
            </a:pPr>
            <a:r>
              <a:rPr kumimoji="0" lang="zh-CN" altLang="en-US" sz="2400" kern="0" cap="none" spc="0" normalizeH="0" baseline="0" noProof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底边的中线</a:t>
            </a:r>
            <a:endParaRPr kumimoji="0" lang="zh-CN" altLang="en-US" sz="2400" kern="0" cap="none" spc="0" normalizeH="0" baseline="0" noProof="0" smtClea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>
              <a:lnSpc>
                <a:spcPct val="130000"/>
              </a:lnSpc>
            </a:pPr>
            <a:r>
              <a:rPr kumimoji="0" lang="zh-CN" altLang="en-US" sz="2400" kern="0" cap="none" spc="0" normalizeH="0" baseline="0" noProof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三线合一</a:t>
            </a:r>
            <a:endParaRPr kumimoji="0" lang="zh-CN" altLang="en-US" sz="2400" kern="0" cap="none" spc="0" normalizeH="0" baseline="0" noProof="0" smtClea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66850" y="4691063"/>
            <a:ext cx="1706563" cy="4572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kumimoji="0" lang="zh-CN" altLang="en-US" sz="2400" kern="0" cap="none" spc="0" normalizeH="0" baseline="0" noProof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一条对称轴</a:t>
            </a:r>
            <a:endParaRPr kumimoji="0" lang="zh-CN" altLang="en-US" sz="2400" kern="0" cap="none" spc="0" normalizeH="0" baseline="0" noProof="0" smtClea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92788" y="4813300"/>
            <a:ext cx="1706563" cy="4572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kumimoji="0" lang="zh-CN" altLang="en-US" sz="2400" kern="0" cap="none" spc="0" normalizeH="0" baseline="0" noProof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三条对称轴</a:t>
            </a:r>
            <a:endParaRPr kumimoji="0" lang="zh-CN" altLang="en-US" sz="2400" kern="0" cap="none" spc="0" normalizeH="0" baseline="0" noProof="0" smtClea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6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59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428" grpId="0"/>
      <p:bldP spid="5" grpId="0"/>
      <p:bldP spid="4" grpId="0"/>
      <p:bldP spid="6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3844</Words>
  <Application>WPS 演示</Application>
  <PresentationFormat>全屏显示(4:3)</PresentationFormat>
  <Paragraphs>593</Paragraphs>
  <Slides>29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9" baseType="lpstr">
      <vt:lpstr>Arial</vt:lpstr>
      <vt:lpstr>宋体</vt:lpstr>
      <vt:lpstr>Wingdings</vt:lpstr>
      <vt:lpstr>黑体</vt:lpstr>
      <vt:lpstr>隶书</vt:lpstr>
      <vt:lpstr>微软雅黑</vt:lpstr>
      <vt:lpstr>Times New Roman</vt:lpstr>
      <vt:lpstr>Calibri</vt:lpstr>
      <vt:lpstr>楷体_GB2312</vt:lpstr>
      <vt:lpstr>Monotype Sorts</vt:lpstr>
      <vt:lpstr>方正姚体</vt:lpstr>
      <vt:lpstr>华文行楷</vt:lpstr>
      <vt:lpstr>Arial Unicode MS</vt:lpstr>
      <vt:lpstr>仿宋_GB2312</vt:lpstr>
      <vt:lpstr>新宋体</vt:lpstr>
      <vt:lpstr>Wingdings</vt:lpstr>
      <vt:lpstr>仿宋</vt:lpstr>
      <vt:lpstr>默认设计模板</vt:lpstr>
      <vt:lpstr>PBrush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曾静</cp:lastModifiedBy>
  <cp:revision>618</cp:revision>
  <dcterms:created xsi:type="dcterms:W3CDTF">2015-07-09T08:14:00Z</dcterms:created>
  <dcterms:modified xsi:type="dcterms:W3CDTF">2017-11-16T03:31:25Z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